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72" r:id="rId3"/>
    <p:sldMasterId id="2147483660" r:id="rId4"/>
  </p:sldMasterIdLst>
  <p:notesMasterIdLst>
    <p:notesMasterId r:id="rId36"/>
  </p:notesMasterIdLst>
  <p:sldIdLst>
    <p:sldId id="272" r:id="rId5"/>
    <p:sldId id="300" r:id="rId6"/>
    <p:sldId id="301" r:id="rId7"/>
    <p:sldId id="302" r:id="rId8"/>
    <p:sldId id="303" r:id="rId9"/>
    <p:sldId id="304" r:id="rId10"/>
    <p:sldId id="305" r:id="rId11"/>
    <p:sldId id="306" r:id="rId12"/>
    <p:sldId id="307" r:id="rId13"/>
    <p:sldId id="308" r:id="rId14"/>
    <p:sldId id="309" r:id="rId15"/>
    <p:sldId id="327" r:id="rId16"/>
    <p:sldId id="310" r:id="rId17"/>
    <p:sldId id="311" r:id="rId18"/>
    <p:sldId id="312" r:id="rId19"/>
    <p:sldId id="313" r:id="rId20"/>
    <p:sldId id="314" r:id="rId21"/>
    <p:sldId id="318" r:id="rId22"/>
    <p:sldId id="326" r:id="rId23"/>
    <p:sldId id="315" r:id="rId24"/>
    <p:sldId id="316" r:id="rId25"/>
    <p:sldId id="317" r:id="rId26"/>
    <p:sldId id="319" r:id="rId27"/>
    <p:sldId id="320" r:id="rId28"/>
    <p:sldId id="321" r:id="rId29"/>
    <p:sldId id="322" r:id="rId30"/>
    <p:sldId id="323" r:id="rId31"/>
    <p:sldId id="324" r:id="rId32"/>
    <p:sldId id="328" r:id="rId33"/>
    <p:sldId id="329" r:id="rId34"/>
    <p:sldId id="325" r:id="rId35"/>
  </p:sldIdLst>
  <p:sldSz cx="9144000" cy="6858000" type="screen4x3"/>
  <p:notesSz cx="6858000" cy="99472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5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ena JT. Todic" initials="JJM" lastIdx="2" clrIdx="0">
    <p:extLst>
      <p:ext uri="{19B8F6BF-5375-455C-9EA6-DF929625EA0E}">
        <p15:presenceInfo xmlns:p15="http://schemas.microsoft.com/office/powerpoint/2012/main" userId="S-1-5-21-3468391650-3599918298-52641188-12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CC"/>
    <a:srgbClr val="0083E6"/>
    <a:srgbClr val="159BFF"/>
    <a:srgbClr val="C2E7F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434" autoAdjust="0"/>
  </p:normalViewPr>
  <p:slideViewPr>
    <p:cSldViewPr>
      <p:cViewPr varScale="1">
        <p:scale>
          <a:sx n="114" d="100"/>
          <a:sy n="114" d="100"/>
        </p:scale>
        <p:origin x="1506" y="114"/>
      </p:cViewPr>
      <p:guideLst>
        <p:guide orient="horz" pos="2160"/>
        <p:guide pos="2880"/>
      </p:guideLst>
    </p:cSldViewPr>
  </p:slideViewPr>
  <p:notesTextViewPr>
    <p:cViewPr>
      <p:scale>
        <a:sx n="1" d="1"/>
        <a:sy n="1" d="1"/>
      </p:scale>
      <p:origin x="0" y="0"/>
    </p:cViewPr>
  </p:notesTextViewPr>
  <p:notesViewPr>
    <p:cSldViewPr>
      <p:cViewPr varScale="1">
        <p:scale>
          <a:sx n="51" d="100"/>
          <a:sy n="51" d="100"/>
        </p:scale>
        <p:origin x="-2964" y="-96"/>
      </p:cViewPr>
      <p:guideLst>
        <p:guide orient="horz" pos="3133"/>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98" cy="497126"/>
          </a:xfrm>
          <a:prstGeom prst="rect">
            <a:avLst/>
          </a:prstGeom>
        </p:spPr>
        <p:txBody>
          <a:bodyPr vert="horz" lIns="92162" tIns="46081" rIns="92162" bIns="46081" rtlCol="0"/>
          <a:lstStyle>
            <a:lvl1pPr algn="l" eaLnBrk="1" hangingPunct="1">
              <a:defRPr sz="1200">
                <a:latin typeface="Arial" charset="0"/>
              </a:defRPr>
            </a:lvl1pPr>
          </a:lstStyle>
          <a:p>
            <a:pPr>
              <a:defRPr/>
            </a:pPr>
            <a:endParaRPr lang="x-none"/>
          </a:p>
        </p:txBody>
      </p:sp>
      <p:sp>
        <p:nvSpPr>
          <p:cNvPr id="3" name="Date Placeholder 2"/>
          <p:cNvSpPr>
            <a:spLocks noGrp="1"/>
          </p:cNvSpPr>
          <p:nvPr>
            <p:ph type="dt" idx="1"/>
          </p:nvPr>
        </p:nvSpPr>
        <p:spPr>
          <a:xfrm>
            <a:off x="3883892" y="0"/>
            <a:ext cx="2972498" cy="497126"/>
          </a:xfrm>
          <a:prstGeom prst="rect">
            <a:avLst/>
          </a:prstGeom>
        </p:spPr>
        <p:txBody>
          <a:bodyPr vert="horz" lIns="92162" tIns="46081" rIns="92162" bIns="46081" rtlCol="0"/>
          <a:lstStyle>
            <a:lvl1pPr algn="r" eaLnBrk="1" hangingPunct="1">
              <a:defRPr sz="1200">
                <a:latin typeface="Arial" charset="0"/>
              </a:defRPr>
            </a:lvl1pPr>
          </a:lstStyle>
          <a:p>
            <a:pPr>
              <a:defRPr/>
            </a:pPr>
            <a:fld id="{250AC5B1-2FDD-488B-AC14-D9F28D1B05E1}" type="datetimeFigureOut">
              <a:rPr lang="x-none"/>
              <a:pPr>
                <a:defRPr/>
              </a:pPr>
              <a:t>25.2.2020.</a:t>
            </a:fld>
            <a:endParaRPr lang="x-none"/>
          </a:p>
        </p:txBody>
      </p:sp>
      <p:sp>
        <p:nvSpPr>
          <p:cNvPr id="4" name="Slide Image Placeholder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2162" tIns="46081" rIns="92162" bIns="46081" rtlCol="0" anchor="ctr"/>
          <a:lstStyle/>
          <a:p>
            <a:pPr lvl="0"/>
            <a:endParaRPr lang="x-none" noProof="0"/>
          </a:p>
        </p:txBody>
      </p:sp>
      <p:sp>
        <p:nvSpPr>
          <p:cNvPr id="5" name="Notes Placeholder 4"/>
          <p:cNvSpPr>
            <a:spLocks noGrp="1"/>
          </p:cNvSpPr>
          <p:nvPr>
            <p:ph type="body" sz="quarter" idx="3"/>
          </p:nvPr>
        </p:nvSpPr>
        <p:spPr>
          <a:xfrm>
            <a:off x="685963" y="4725076"/>
            <a:ext cx="5486078" cy="4475717"/>
          </a:xfrm>
          <a:prstGeom prst="rect">
            <a:avLst/>
          </a:prstGeom>
        </p:spPr>
        <p:txBody>
          <a:bodyPr vert="horz" lIns="92162" tIns="46081" rIns="92162" bIns="4608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x-none" noProof="0"/>
          </a:p>
        </p:txBody>
      </p:sp>
      <p:sp>
        <p:nvSpPr>
          <p:cNvPr id="6" name="Footer Placeholder 5"/>
          <p:cNvSpPr>
            <a:spLocks noGrp="1"/>
          </p:cNvSpPr>
          <p:nvPr>
            <p:ph type="ftr" sz="quarter" idx="4"/>
          </p:nvPr>
        </p:nvSpPr>
        <p:spPr>
          <a:xfrm>
            <a:off x="0" y="9448563"/>
            <a:ext cx="2972498" cy="497124"/>
          </a:xfrm>
          <a:prstGeom prst="rect">
            <a:avLst/>
          </a:prstGeom>
        </p:spPr>
        <p:txBody>
          <a:bodyPr vert="horz" lIns="92162" tIns="46081" rIns="92162" bIns="46081" rtlCol="0" anchor="b"/>
          <a:lstStyle>
            <a:lvl1pPr algn="l" eaLnBrk="1" hangingPunct="1">
              <a:defRPr sz="1200">
                <a:latin typeface="Arial" charset="0"/>
              </a:defRPr>
            </a:lvl1pPr>
          </a:lstStyle>
          <a:p>
            <a:pPr>
              <a:defRPr/>
            </a:pPr>
            <a:endParaRPr lang="x-none"/>
          </a:p>
        </p:txBody>
      </p:sp>
      <p:sp>
        <p:nvSpPr>
          <p:cNvPr id="7" name="Slide Number Placeholder 6"/>
          <p:cNvSpPr>
            <a:spLocks noGrp="1"/>
          </p:cNvSpPr>
          <p:nvPr>
            <p:ph type="sldNum" sz="quarter" idx="5"/>
          </p:nvPr>
        </p:nvSpPr>
        <p:spPr>
          <a:xfrm>
            <a:off x="3883892" y="9448563"/>
            <a:ext cx="2972498" cy="497124"/>
          </a:xfrm>
          <a:prstGeom prst="rect">
            <a:avLst/>
          </a:prstGeom>
        </p:spPr>
        <p:txBody>
          <a:bodyPr vert="horz" lIns="92162" tIns="46081" rIns="92162" bIns="46081" rtlCol="0" anchor="b"/>
          <a:lstStyle>
            <a:lvl1pPr algn="r" eaLnBrk="1" hangingPunct="1">
              <a:defRPr sz="1200">
                <a:latin typeface="Arial" charset="0"/>
              </a:defRPr>
            </a:lvl1pPr>
          </a:lstStyle>
          <a:p>
            <a:pPr>
              <a:defRPr/>
            </a:pPr>
            <a:fld id="{CA2E65FE-5207-443C-83DB-20FE5EC210AB}" type="slidenum">
              <a:rPr lang="x-none"/>
              <a:pPr>
                <a:defRPr/>
              </a:pPr>
              <a:t>‹#›</a:t>
            </a:fld>
            <a:endParaRPr lang="x-none"/>
          </a:p>
        </p:txBody>
      </p:sp>
    </p:spTree>
    <p:extLst>
      <p:ext uri="{BB962C8B-B14F-4D97-AF65-F5344CB8AC3E}">
        <p14:creationId xmlns:p14="http://schemas.microsoft.com/office/powerpoint/2010/main" val="4214823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2E65FE-5207-443C-83DB-20FE5EC210AB}" type="slidenum">
              <a:rPr lang="x-none" smtClean="0"/>
              <a:pPr>
                <a:defRPr/>
              </a:pPr>
              <a:t>10</a:t>
            </a:fld>
            <a:endParaRPr lang="x-none"/>
          </a:p>
        </p:txBody>
      </p:sp>
    </p:spTree>
    <p:extLst>
      <p:ext uri="{BB962C8B-B14F-4D97-AF65-F5344CB8AC3E}">
        <p14:creationId xmlns:p14="http://schemas.microsoft.com/office/powerpoint/2010/main" val="2796721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237D50F-9DEB-4560-9497-847623C50053}" type="datetimeFigureOut">
              <a:rPr lang="en-US"/>
              <a:pPr>
                <a:defRPr/>
              </a:pPr>
              <a:t>2/25/2020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27AB6BA1-B091-476B-B7C1-1318077F423C}" type="slidenum">
              <a:rPr lang="en-US"/>
              <a:pPr>
                <a:defRPr/>
              </a:pPr>
              <a:t>‹#›</a:t>
            </a:fld>
            <a:endParaRPr lang="en-US"/>
          </a:p>
        </p:txBody>
      </p:sp>
    </p:spTree>
    <p:extLst>
      <p:ext uri="{BB962C8B-B14F-4D97-AF65-F5344CB8AC3E}">
        <p14:creationId xmlns:p14="http://schemas.microsoft.com/office/powerpoint/2010/main" val="339255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C2BF1699-3682-4C64-8FAD-49A61A42FC96}" type="datetimeFigureOut">
              <a:rPr lang="en-US"/>
              <a:pPr>
                <a:defRPr/>
              </a:pPr>
              <a:t>2/25/2020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584E157E-4C91-4D02-A02F-7193184C9D70}" type="slidenum">
              <a:rPr lang="en-US"/>
              <a:pPr>
                <a:defRPr/>
              </a:pPr>
              <a:t>‹#›</a:t>
            </a:fld>
            <a:endParaRPr lang="en-US"/>
          </a:p>
        </p:txBody>
      </p:sp>
    </p:spTree>
    <p:extLst>
      <p:ext uri="{BB962C8B-B14F-4D97-AF65-F5344CB8AC3E}">
        <p14:creationId xmlns:p14="http://schemas.microsoft.com/office/powerpoint/2010/main" val="303199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CA809C3-FDFF-4504-AEAD-5EE3AE30FED2}" type="datetimeFigureOut">
              <a:rPr lang="en-US"/>
              <a:pPr>
                <a:defRPr/>
              </a:pPr>
              <a:t>2/25/2020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F7523153-9BDC-42B4-AAC1-D49E753FE2C2}" type="slidenum">
              <a:rPr lang="en-US"/>
              <a:pPr>
                <a:defRPr/>
              </a:pPr>
              <a:t>‹#›</a:t>
            </a:fld>
            <a:endParaRPr lang="en-US"/>
          </a:p>
        </p:txBody>
      </p:sp>
    </p:spTree>
    <p:extLst>
      <p:ext uri="{BB962C8B-B14F-4D97-AF65-F5344CB8AC3E}">
        <p14:creationId xmlns:p14="http://schemas.microsoft.com/office/powerpoint/2010/main" val="251177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x-non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p:cNvSpPr>
            <a:spLocks noGrp="1"/>
          </p:cNvSpPr>
          <p:nvPr>
            <p:ph type="dt" sz="half" idx="10"/>
          </p:nvPr>
        </p:nvSpPr>
        <p:spPr/>
        <p:txBody>
          <a:bodyPr/>
          <a:lstStyle>
            <a:lvl1pPr>
              <a:defRPr/>
            </a:lvl1pPr>
          </a:lstStyle>
          <a:p>
            <a:pPr>
              <a:defRPr/>
            </a:pPr>
            <a:fld id="{16222D9A-AD86-4CFF-80D8-2CE88266D7E8}" type="datetimeFigureOut">
              <a:rPr lang="x-none"/>
              <a:pPr>
                <a:defRPr/>
              </a:pPr>
              <a:t>25.2.2020.</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3F78EB05-EC27-4543-A5FC-E4167542157D}" type="slidenum">
              <a:rPr lang="x-none"/>
              <a:pPr>
                <a:defRPr/>
              </a:pPr>
              <a:t>‹#›</a:t>
            </a:fld>
            <a:endParaRPr lang="x-none"/>
          </a:p>
        </p:txBody>
      </p:sp>
    </p:spTree>
    <p:extLst>
      <p:ext uri="{BB962C8B-B14F-4D97-AF65-F5344CB8AC3E}">
        <p14:creationId xmlns:p14="http://schemas.microsoft.com/office/powerpoint/2010/main" val="396013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A7BE4461-8618-4B40-A730-3878DEE8E4F1}" type="datetimeFigureOut">
              <a:rPr lang="x-none"/>
              <a:pPr>
                <a:defRPr/>
              </a:pPr>
              <a:t>25.2.2020.</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D7750239-8F77-4D32-8C2B-25B579288CA7}" type="slidenum">
              <a:rPr lang="x-none"/>
              <a:pPr>
                <a:defRPr/>
              </a:pPr>
              <a:t>‹#›</a:t>
            </a:fld>
            <a:endParaRPr lang="x-none"/>
          </a:p>
        </p:txBody>
      </p:sp>
    </p:spTree>
    <p:extLst>
      <p:ext uri="{BB962C8B-B14F-4D97-AF65-F5344CB8AC3E}">
        <p14:creationId xmlns:p14="http://schemas.microsoft.com/office/powerpoint/2010/main" val="1920638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x-non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24BD462-36AB-45CF-9AB0-87DF742FAD96}" type="datetimeFigureOut">
              <a:rPr lang="x-none"/>
              <a:pPr>
                <a:defRPr/>
              </a:pPr>
              <a:t>25.2.2020.</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C5329F20-5200-4AD6-AA87-057E77A8120F}" type="slidenum">
              <a:rPr lang="x-none"/>
              <a:pPr>
                <a:defRPr/>
              </a:pPr>
              <a:t>‹#›</a:t>
            </a:fld>
            <a:endParaRPr lang="x-none"/>
          </a:p>
        </p:txBody>
      </p:sp>
    </p:spTree>
    <p:extLst>
      <p:ext uri="{BB962C8B-B14F-4D97-AF65-F5344CB8AC3E}">
        <p14:creationId xmlns:p14="http://schemas.microsoft.com/office/powerpoint/2010/main" val="3617739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3"/>
          <p:cNvSpPr>
            <a:spLocks noGrp="1"/>
          </p:cNvSpPr>
          <p:nvPr>
            <p:ph type="dt" sz="half" idx="10"/>
          </p:nvPr>
        </p:nvSpPr>
        <p:spPr/>
        <p:txBody>
          <a:bodyPr/>
          <a:lstStyle>
            <a:lvl1pPr>
              <a:defRPr/>
            </a:lvl1pPr>
          </a:lstStyle>
          <a:p>
            <a:pPr>
              <a:defRPr/>
            </a:pPr>
            <a:fld id="{8B38F09F-BCFA-42C7-BB87-F217A1E0D256}" type="datetimeFigureOut">
              <a:rPr lang="x-none"/>
              <a:pPr>
                <a:defRPr/>
              </a:pPr>
              <a:t>25.2.2020.</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7D20E508-9E80-451E-A1ED-E52DF4DE843D}" type="slidenum">
              <a:rPr lang="x-none"/>
              <a:pPr>
                <a:defRPr/>
              </a:pPr>
              <a:t>‹#›</a:t>
            </a:fld>
            <a:endParaRPr lang="x-none"/>
          </a:p>
        </p:txBody>
      </p:sp>
    </p:spTree>
    <p:extLst>
      <p:ext uri="{BB962C8B-B14F-4D97-AF65-F5344CB8AC3E}">
        <p14:creationId xmlns:p14="http://schemas.microsoft.com/office/powerpoint/2010/main" val="122946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x-non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p:cNvSpPr>
            <a:spLocks noGrp="1"/>
          </p:cNvSpPr>
          <p:nvPr>
            <p:ph type="dt" sz="half" idx="10"/>
          </p:nvPr>
        </p:nvSpPr>
        <p:spPr/>
        <p:txBody>
          <a:bodyPr/>
          <a:lstStyle>
            <a:lvl1pPr>
              <a:defRPr/>
            </a:lvl1pPr>
          </a:lstStyle>
          <a:p>
            <a:pPr>
              <a:defRPr/>
            </a:pPr>
            <a:fld id="{364DB9F3-D6E5-434B-823F-3D32B3504E6B}" type="datetimeFigureOut">
              <a:rPr lang="x-none"/>
              <a:pPr>
                <a:defRPr/>
              </a:pPr>
              <a:t>25.2.2020.</a:t>
            </a:fld>
            <a:endParaRPr lang="x-none"/>
          </a:p>
        </p:txBody>
      </p:sp>
      <p:sp>
        <p:nvSpPr>
          <p:cNvPr id="8" name="Footer Placeholder 4"/>
          <p:cNvSpPr>
            <a:spLocks noGrp="1"/>
          </p:cNvSpPr>
          <p:nvPr>
            <p:ph type="ftr" sz="quarter" idx="11"/>
          </p:nvPr>
        </p:nvSpPr>
        <p:spPr/>
        <p:txBody>
          <a:bodyPr/>
          <a:lstStyle>
            <a:lvl1pPr>
              <a:defRPr/>
            </a:lvl1pPr>
          </a:lstStyle>
          <a:p>
            <a:pPr>
              <a:defRPr/>
            </a:pPr>
            <a:endParaRPr lang="x-none"/>
          </a:p>
        </p:txBody>
      </p:sp>
      <p:sp>
        <p:nvSpPr>
          <p:cNvPr id="9" name="Slide Number Placeholder 5"/>
          <p:cNvSpPr>
            <a:spLocks noGrp="1"/>
          </p:cNvSpPr>
          <p:nvPr>
            <p:ph type="sldNum" sz="quarter" idx="12"/>
          </p:nvPr>
        </p:nvSpPr>
        <p:spPr/>
        <p:txBody>
          <a:bodyPr/>
          <a:lstStyle>
            <a:lvl1pPr>
              <a:defRPr/>
            </a:lvl1pPr>
          </a:lstStyle>
          <a:p>
            <a:pPr>
              <a:defRPr/>
            </a:pPr>
            <a:fld id="{FE741D2F-0E3A-46BF-980F-D706C32DD810}" type="slidenum">
              <a:rPr lang="x-none"/>
              <a:pPr>
                <a:defRPr/>
              </a:pPr>
              <a:t>‹#›</a:t>
            </a:fld>
            <a:endParaRPr lang="x-none"/>
          </a:p>
        </p:txBody>
      </p:sp>
    </p:spTree>
    <p:extLst>
      <p:ext uri="{BB962C8B-B14F-4D97-AF65-F5344CB8AC3E}">
        <p14:creationId xmlns:p14="http://schemas.microsoft.com/office/powerpoint/2010/main" val="1375190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Date Placeholder 3"/>
          <p:cNvSpPr>
            <a:spLocks noGrp="1"/>
          </p:cNvSpPr>
          <p:nvPr>
            <p:ph type="dt" sz="half" idx="10"/>
          </p:nvPr>
        </p:nvSpPr>
        <p:spPr/>
        <p:txBody>
          <a:bodyPr/>
          <a:lstStyle>
            <a:lvl1pPr>
              <a:defRPr/>
            </a:lvl1pPr>
          </a:lstStyle>
          <a:p>
            <a:pPr>
              <a:defRPr/>
            </a:pPr>
            <a:fld id="{3E3916A2-C3BE-4666-B7BB-C20C24B6C9B2}" type="datetimeFigureOut">
              <a:rPr lang="x-none"/>
              <a:pPr>
                <a:defRPr/>
              </a:pPr>
              <a:t>25.2.2020.</a:t>
            </a:fld>
            <a:endParaRPr lang="x-none"/>
          </a:p>
        </p:txBody>
      </p:sp>
      <p:sp>
        <p:nvSpPr>
          <p:cNvPr id="4" name="Footer Placeholder 4"/>
          <p:cNvSpPr>
            <a:spLocks noGrp="1"/>
          </p:cNvSpPr>
          <p:nvPr>
            <p:ph type="ftr" sz="quarter" idx="11"/>
          </p:nvPr>
        </p:nvSpPr>
        <p:spPr/>
        <p:txBody>
          <a:bodyPr/>
          <a:lstStyle>
            <a:lvl1pPr>
              <a:defRPr/>
            </a:lvl1pPr>
          </a:lstStyle>
          <a:p>
            <a:pPr>
              <a:defRPr/>
            </a:pPr>
            <a:endParaRPr lang="x-none"/>
          </a:p>
        </p:txBody>
      </p:sp>
      <p:sp>
        <p:nvSpPr>
          <p:cNvPr id="5" name="Slide Number Placeholder 5"/>
          <p:cNvSpPr>
            <a:spLocks noGrp="1"/>
          </p:cNvSpPr>
          <p:nvPr>
            <p:ph type="sldNum" sz="quarter" idx="12"/>
          </p:nvPr>
        </p:nvSpPr>
        <p:spPr/>
        <p:txBody>
          <a:bodyPr/>
          <a:lstStyle>
            <a:lvl1pPr>
              <a:defRPr/>
            </a:lvl1pPr>
          </a:lstStyle>
          <a:p>
            <a:pPr>
              <a:defRPr/>
            </a:pPr>
            <a:fld id="{78F505CE-E82E-4E50-9CC8-BAEC652CB7C6}" type="slidenum">
              <a:rPr lang="x-none"/>
              <a:pPr>
                <a:defRPr/>
              </a:pPr>
              <a:t>‹#›</a:t>
            </a:fld>
            <a:endParaRPr lang="x-none"/>
          </a:p>
        </p:txBody>
      </p:sp>
    </p:spTree>
    <p:extLst>
      <p:ext uri="{BB962C8B-B14F-4D97-AF65-F5344CB8AC3E}">
        <p14:creationId xmlns:p14="http://schemas.microsoft.com/office/powerpoint/2010/main" val="1635271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4516F7-9F08-4AF4-B8E5-BBB51D4C1B5B}" type="datetimeFigureOut">
              <a:rPr lang="x-none"/>
              <a:pPr>
                <a:defRPr/>
              </a:pPr>
              <a:t>25.2.2020.</a:t>
            </a:fld>
            <a:endParaRPr lang="x-none"/>
          </a:p>
        </p:txBody>
      </p:sp>
      <p:sp>
        <p:nvSpPr>
          <p:cNvPr id="3" name="Footer Placeholder 4"/>
          <p:cNvSpPr>
            <a:spLocks noGrp="1"/>
          </p:cNvSpPr>
          <p:nvPr>
            <p:ph type="ftr" sz="quarter" idx="11"/>
          </p:nvPr>
        </p:nvSpPr>
        <p:spPr/>
        <p:txBody>
          <a:bodyPr/>
          <a:lstStyle>
            <a:lvl1pPr>
              <a:defRPr/>
            </a:lvl1pPr>
          </a:lstStyle>
          <a:p>
            <a:pPr>
              <a:defRPr/>
            </a:pPr>
            <a:endParaRPr lang="x-none"/>
          </a:p>
        </p:txBody>
      </p:sp>
      <p:sp>
        <p:nvSpPr>
          <p:cNvPr id="4" name="Slide Number Placeholder 5"/>
          <p:cNvSpPr>
            <a:spLocks noGrp="1"/>
          </p:cNvSpPr>
          <p:nvPr>
            <p:ph type="sldNum" sz="quarter" idx="12"/>
          </p:nvPr>
        </p:nvSpPr>
        <p:spPr/>
        <p:txBody>
          <a:bodyPr/>
          <a:lstStyle>
            <a:lvl1pPr>
              <a:defRPr/>
            </a:lvl1pPr>
          </a:lstStyle>
          <a:p>
            <a:pPr>
              <a:defRPr/>
            </a:pPr>
            <a:fld id="{6CCB1D62-818B-442D-90E2-D0F7F3D9F82C}" type="slidenum">
              <a:rPr lang="x-none"/>
              <a:pPr>
                <a:defRPr/>
              </a:pPr>
              <a:t>‹#›</a:t>
            </a:fld>
            <a:endParaRPr lang="x-none"/>
          </a:p>
        </p:txBody>
      </p:sp>
    </p:spTree>
    <p:extLst>
      <p:ext uri="{BB962C8B-B14F-4D97-AF65-F5344CB8AC3E}">
        <p14:creationId xmlns:p14="http://schemas.microsoft.com/office/powerpoint/2010/main" val="2778027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x-non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261FF8C-599B-4153-A75C-AF9ED5038515}" type="datetimeFigureOut">
              <a:rPr lang="x-none"/>
              <a:pPr>
                <a:defRPr/>
              </a:pPr>
              <a:t>25.2.2020.</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393D9FFC-F892-4C05-AB86-204985097F60}" type="slidenum">
              <a:rPr lang="x-none"/>
              <a:pPr>
                <a:defRPr/>
              </a:pPr>
              <a:t>‹#›</a:t>
            </a:fld>
            <a:endParaRPr lang="x-none"/>
          </a:p>
        </p:txBody>
      </p:sp>
    </p:spTree>
    <p:extLst>
      <p:ext uri="{BB962C8B-B14F-4D97-AF65-F5344CB8AC3E}">
        <p14:creationId xmlns:p14="http://schemas.microsoft.com/office/powerpoint/2010/main" val="89489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0" y="0"/>
            <a:ext cx="9148763" cy="6781800"/>
            <a:chOff x="0" y="0"/>
            <a:chExt cx="9147976" cy="6781801"/>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7976" cy="609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alsu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211627"/>
              <a:ext cx="1751400" cy="70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7990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x-none"/>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D6EDE5-CD73-4BFA-A43D-378C608C05C3}" type="datetimeFigureOut">
              <a:rPr lang="x-none"/>
              <a:pPr>
                <a:defRPr/>
              </a:pPr>
              <a:t>25.2.2020.</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35BFEB84-38EA-4737-90CD-B6263BC6CDDB}" type="slidenum">
              <a:rPr lang="x-none"/>
              <a:pPr>
                <a:defRPr/>
              </a:pPr>
              <a:t>‹#›</a:t>
            </a:fld>
            <a:endParaRPr lang="x-none"/>
          </a:p>
        </p:txBody>
      </p:sp>
    </p:spTree>
    <p:extLst>
      <p:ext uri="{BB962C8B-B14F-4D97-AF65-F5344CB8AC3E}">
        <p14:creationId xmlns:p14="http://schemas.microsoft.com/office/powerpoint/2010/main" val="3037147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BB93E824-548C-4895-ADCC-F82FF6360051}" type="datetimeFigureOut">
              <a:rPr lang="x-none"/>
              <a:pPr>
                <a:defRPr/>
              </a:pPr>
              <a:t>25.2.2020.</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7484356F-DBC2-4B58-A412-5DDDE786C7BE}" type="slidenum">
              <a:rPr lang="x-none"/>
              <a:pPr>
                <a:defRPr/>
              </a:pPr>
              <a:t>‹#›</a:t>
            </a:fld>
            <a:endParaRPr lang="x-none"/>
          </a:p>
        </p:txBody>
      </p:sp>
    </p:spTree>
    <p:extLst>
      <p:ext uri="{BB962C8B-B14F-4D97-AF65-F5344CB8AC3E}">
        <p14:creationId xmlns:p14="http://schemas.microsoft.com/office/powerpoint/2010/main" val="1960372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x-none"/>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9F8C8D1D-7564-42FB-B339-F0302B8368A8}" type="datetimeFigureOut">
              <a:rPr lang="x-none"/>
              <a:pPr>
                <a:defRPr/>
              </a:pPr>
              <a:t>25.2.2020.</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B272DBD2-F90E-4A80-96FB-A89822503C8D}" type="slidenum">
              <a:rPr lang="x-none"/>
              <a:pPr>
                <a:defRPr/>
              </a:pPr>
              <a:t>‹#›</a:t>
            </a:fld>
            <a:endParaRPr lang="x-none"/>
          </a:p>
        </p:txBody>
      </p:sp>
    </p:spTree>
    <p:extLst>
      <p:ext uri="{BB962C8B-B14F-4D97-AF65-F5344CB8AC3E}">
        <p14:creationId xmlns:p14="http://schemas.microsoft.com/office/powerpoint/2010/main" val="2321134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182A9A9-F399-4A54-9283-406AA9F4DB3F}" type="datetimeFigureOut">
              <a:rPr lang="en-US"/>
              <a:pPr>
                <a:defRPr/>
              </a:pPr>
              <a:t>2/25/2020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73615C-29BD-4356-99B9-3599A29E9E6A}" type="slidenum">
              <a:rPr lang="en-US"/>
              <a:pPr>
                <a:defRPr/>
              </a:pPr>
              <a:t>‹#›</a:t>
            </a:fld>
            <a:endParaRPr lang="en-US"/>
          </a:p>
        </p:txBody>
      </p:sp>
    </p:spTree>
    <p:extLst>
      <p:ext uri="{BB962C8B-B14F-4D97-AF65-F5344CB8AC3E}">
        <p14:creationId xmlns:p14="http://schemas.microsoft.com/office/powerpoint/2010/main" val="4247054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9E927A-D1B6-4751-ACF9-EFD8EDEB6662}" type="datetimeFigureOut">
              <a:rPr lang="en-US"/>
              <a:pPr>
                <a:defRPr/>
              </a:pPr>
              <a:t>2/25/2020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74092E-BD93-45D3-A17C-DBBE3FB4F0A6}" type="slidenum">
              <a:rPr lang="en-US"/>
              <a:pPr>
                <a:defRPr/>
              </a:pPr>
              <a:t>‹#›</a:t>
            </a:fld>
            <a:endParaRPr lang="en-US"/>
          </a:p>
        </p:txBody>
      </p:sp>
    </p:spTree>
    <p:extLst>
      <p:ext uri="{BB962C8B-B14F-4D97-AF65-F5344CB8AC3E}">
        <p14:creationId xmlns:p14="http://schemas.microsoft.com/office/powerpoint/2010/main" val="3314266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0B80295-F250-42F8-B5FE-F66FA0AE1C97}" type="datetimeFigureOut">
              <a:rPr lang="en-US"/>
              <a:pPr>
                <a:defRPr/>
              </a:pPr>
              <a:t>2/25/2020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6C4E90-3720-4902-A551-4193DC2FD09A}" type="slidenum">
              <a:rPr lang="en-US"/>
              <a:pPr>
                <a:defRPr/>
              </a:pPr>
              <a:t>‹#›</a:t>
            </a:fld>
            <a:endParaRPr lang="en-US"/>
          </a:p>
        </p:txBody>
      </p:sp>
    </p:spTree>
    <p:extLst>
      <p:ext uri="{BB962C8B-B14F-4D97-AF65-F5344CB8AC3E}">
        <p14:creationId xmlns:p14="http://schemas.microsoft.com/office/powerpoint/2010/main" val="2681495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44EBC4B-F659-4BFA-81B6-F14B588D3415}" type="datetimeFigureOut">
              <a:rPr lang="en-US"/>
              <a:pPr>
                <a:defRPr/>
              </a:pPr>
              <a:t>2/25/2020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BF2C31-862F-4B1A-A573-52C7BD634620}" type="slidenum">
              <a:rPr lang="en-US"/>
              <a:pPr>
                <a:defRPr/>
              </a:pPr>
              <a:t>‹#›</a:t>
            </a:fld>
            <a:endParaRPr lang="en-US"/>
          </a:p>
        </p:txBody>
      </p:sp>
    </p:spTree>
    <p:extLst>
      <p:ext uri="{BB962C8B-B14F-4D97-AF65-F5344CB8AC3E}">
        <p14:creationId xmlns:p14="http://schemas.microsoft.com/office/powerpoint/2010/main" val="2089909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549C10F-F5D9-433D-AE95-6CF94CD50DE4}" type="datetimeFigureOut">
              <a:rPr lang="en-US"/>
              <a:pPr>
                <a:defRPr/>
              </a:pPr>
              <a:t>2/25/2020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D8E73F-CCF4-484A-87AC-6BBDCBC91332}" type="slidenum">
              <a:rPr lang="en-US"/>
              <a:pPr>
                <a:defRPr/>
              </a:pPr>
              <a:t>‹#›</a:t>
            </a:fld>
            <a:endParaRPr lang="en-US"/>
          </a:p>
        </p:txBody>
      </p:sp>
    </p:spTree>
    <p:extLst>
      <p:ext uri="{BB962C8B-B14F-4D97-AF65-F5344CB8AC3E}">
        <p14:creationId xmlns:p14="http://schemas.microsoft.com/office/powerpoint/2010/main" val="999324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DD0CDA8-AE35-4B56-967C-C82A397D5C1F}" type="datetimeFigureOut">
              <a:rPr lang="en-US"/>
              <a:pPr>
                <a:defRPr/>
              </a:pPr>
              <a:t>2/25/2020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A33BB4-4820-4907-840E-30E0D9CAAFB2}" type="slidenum">
              <a:rPr lang="en-US"/>
              <a:pPr>
                <a:defRPr/>
              </a:pPr>
              <a:t>‹#›</a:t>
            </a:fld>
            <a:endParaRPr lang="en-US"/>
          </a:p>
        </p:txBody>
      </p:sp>
    </p:spTree>
    <p:extLst>
      <p:ext uri="{BB962C8B-B14F-4D97-AF65-F5344CB8AC3E}">
        <p14:creationId xmlns:p14="http://schemas.microsoft.com/office/powerpoint/2010/main" val="3784957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BFD581-8938-4C66-B8C5-BBB7A9C9B8D1}" type="datetimeFigureOut">
              <a:rPr lang="en-US"/>
              <a:pPr>
                <a:defRPr/>
              </a:pPr>
              <a:t>2/25/2020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6874AE-ECDE-446C-BC5E-858BFFB77F01}" type="slidenum">
              <a:rPr lang="en-US"/>
              <a:pPr>
                <a:defRPr/>
              </a:pPr>
              <a:t>‹#›</a:t>
            </a:fld>
            <a:endParaRPr lang="en-US"/>
          </a:p>
        </p:txBody>
      </p:sp>
    </p:spTree>
    <p:extLst>
      <p:ext uri="{BB962C8B-B14F-4D97-AF65-F5344CB8AC3E}">
        <p14:creationId xmlns:p14="http://schemas.microsoft.com/office/powerpoint/2010/main" val="384947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460AE9F-9CD0-49CE-840F-B46AA03ADC55}" type="datetimeFigureOut">
              <a:rPr lang="en-US"/>
              <a:pPr>
                <a:defRPr/>
              </a:pPr>
              <a:t>2/25/2020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313E86E9-BFC0-4EF4-A1CE-5ABE1174ED7F}" type="slidenum">
              <a:rPr lang="en-US"/>
              <a:pPr>
                <a:defRPr/>
              </a:pPr>
              <a:t>‹#›</a:t>
            </a:fld>
            <a:endParaRPr lang="en-US"/>
          </a:p>
        </p:txBody>
      </p:sp>
    </p:spTree>
    <p:extLst>
      <p:ext uri="{BB962C8B-B14F-4D97-AF65-F5344CB8AC3E}">
        <p14:creationId xmlns:p14="http://schemas.microsoft.com/office/powerpoint/2010/main" val="79775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136629-B802-4428-88EC-07D4EAC38A0E}" type="datetimeFigureOut">
              <a:rPr lang="en-US"/>
              <a:pPr>
                <a:defRPr/>
              </a:pPr>
              <a:t>2/25/2020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4631F6-3C98-4013-9D8F-54DB7B6D77A0}" type="slidenum">
              <a:rPr lang="en-US"/>
              <a:pPr>
                <a:defRPr/>
              </a:pPr>
              <a:t>‹#›</a:t>
            </a:fld>
            <a:endParaRPr lang="en-US"/>
          </a:p>
        </p:txBody>
      </p:sp>
    </p:spTree>
    <p:extLst>
      <p:ext uri="{BB962C8B-B14F-4D97-AF65-F5344CB8AC3E}">
        <p14:creationId xmlns:p14="http://schemas.microsoft.com/office/powerpoint/2010/main" val="3156118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A61085-8176-4DCC-9683-E1ADC9EE16BA}" type="datetimeFigureOut">
              <a:rPr lang="en-US"/>
              <a:pPr>
                <a:defRPr/>
              </a:pPr>
              <a:t>2/25/2020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99B8B6-6F7E-4D76-BF4B-393DCAD11524}" type="slidenum">
              <a:rPr lang="en-US"/>
              <a:pPr>
                <a:defRPr/>
              </a:pPr>
              <a:t>‹#›</a:t>
            </a:fld>
            <a:endParaRPr lang="en-US"/>
          </a:p>
        </p:txBody>
      </p:sp>
    </p:spTree>
    <p:extLst>
      <p:ext uri="{BB962C8B-B14F-4D97-AF65-F5344CB8AC3E}">
        <p14:creationId xmlns:p14="http://schemas.microsoft.com/office/powerpoint/2010/main" val="1654679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5EC64C-7BFC-4884-AB3F-F2B996B81E45}" type="datetimeFigureOut">
              <a:rPr lang="en-US"/>
              <a:pPr>
                <a:defRPr/>
              </a:pPr>
              <a:t>2/25/2020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D3DA3D-9D1D-4265-B211-A49D502B47A5}" type="slidenum">
              <a:rPr lang="en-US"/>
              <a:pPr>
                <a:defRPr/>
              </a:pPr>
              <a:t>‹#›</a:t>
            </a:fld>
            <a:endParaRPr lang="en-US"/>
          </a:p>
        </p:txBody>
      </p:sp>
    </p:spTree>
    <p:extLst>
      <p:ext uri="{BB962C8B-B14F-4D97-AF65-F5344CB8AC3E}">
        <p14:creationId xmlns:p14="http://schemas.microsoft.com/office/powerpoint/2010/main" val="1712455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040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E20095D-D9E2-4F58-ACA4-E648CC3B7CB8}" type="datetimeFigureOut">
              <a:rPr lang="en-US"/>
              <a:pPr>
                <a:defRPr/>
              </a:pPr>
              <a:t>2/25/2020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54C8B9-31C4-4B25-BC03-F1772B181C51}" type="slidenum">
              <a:rPr lang="en-US"/>
              <a:pPr>
                <a:defRPr/>
              </a:pPr>
              <a:t>‹#›</a:t>
            </a:fld>
            <a:endParaRPr lang="en-US"/>
          </a:p>
        </p:txBody>
      </p:sp>
    </p:spTree>
    <p:extLst>
      <p:ext uri="{BB962C8B-B14F-4D97-AF65-F5344CB8AC3E}">
        <p14:creationId xmlns:p14="http://schemas.microsoft.com/office/powerpoint/2010/main" val="4151909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3F231A-D580-4AB8-92B9-ED3B2C8F17ED}" type="datetimeFigureOut">
              <a:rPr lang="en-US"/>
              <a:pPr>
                <a:defRPr/>
              </a:pPr>
              <a:t>2/25/2020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D327C7-B134-4DD9-B46C-36B9DDBA4404}" type="slidenum">
              <a:rPr lang="en-US"/>
              <a:pPr>
                <a:defRPr/>
              </a:pPr>
              <a:t>‹#›</a:t>
            </a:fld>
            <a:endParaRPr lang="en-US"/>
          </a:p>
        </p:txBody>
      </p:sp>
    </p:spTree>
    <p:extLst>
      <p:ext uri="{BB962C8B-B14F-4D97-AF65-F5344CB8AC3E}">
        <p14:creationId xmlns:p14="http://schemas.microsoft.com/office/powerpoint/2010/main" val="1581130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1ABB9E-0A48-4A39-B9B9-9B3382E4E7F4}" type="datetimeFigureOut">
              <a:rPr lang="en-US"/>
              <a:pPr>
                <a:defRPr/>
              </a:pPr>
              <a:t>2/25/2020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5192E5-AFE0-4EBE-94E4-A2F218A5517D}" type="slidenum">
              <a:rPr lang="en-US"/>
              <a:pPr>
                <a:defRPr/>
              </a:pPr>
              <a:t>‹#›</a:t>
            </a:fld>
            <a:endParaRPr lang="en-US"/>
          </a:p>
        </p:txBody>
      </p:sp>
    </p:spTree>
    <p:extLst>
      <p:ext uri="{BB962C8B-B14F-4D97-AF65-F5344CB8AC3E}">
        <p14:creationId xmlns:p14="http://schemas.microsoft.com/office/powerpoint/2010/main" val="3337700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AA0A315-6DA0-4442-AA50-1B4B5C775630}" type="datetimeFigureOut">
              <a:rPr lang="en-US"/>
              <a:pPr>
                <a:defRPr/>
              </a:pPr>
              <a:t>2/25/2020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33478A-5F42-4FE7-B292-0947BD0F5660}" type="slidenum">
              <a:rPr lang="en-US"/>
              <a:pPr>
                <a:defRPr/>
              </a:pPr>
              <a:t>‹#›</a:t>
            </a:fld>
            <a:endParaRPr lang="en-US"/>
          </a:p>
        </p:txBody>
      </p:sp>
    </p:spTree>
    <p:extLst>
      <p:ext uri="{BB962C8B-B14F-4D97-AF65-F5344CB8AC3E}">
        <p14:creationId xmlns:p14="http://schemas.microsoft.com/office/powerpoint/2010/main" val="3816643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3C30232-EEE0-4686-B87B-E10383673274}" type="datetimeFigureOut">
              <a:rPr lang="en-US"/>
              <a:pPr>
                <a:defRPr/>
              </a:pPr>
              <a:t>2/25/2020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4024EE-7D69-4107-A9E5-33F2CCE07070}" type="slidenum">
              <a:rPr lang="en-US"/>
              <a:pPr>
                <a:defRPr/>
              </a:pPr>
              <a:t>‹#›</a:t>
            </a:fld>
            <a:endParaRPr lang="en-US"/>
          </a:p>
        </p:txBody>
      </p:sp>
    </p:spTree>
    <p:extLst>
      <p:ext uri="{BB962C8B-B14F-4D97-AF65-F5344CB8AC3E}">
        <p14:creationId xmlns:p14="http://schemas.microsoft.com/office/powerpoint/2010/main" val="103540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423960C-79AD-4EE7-AF0E-05E8AFFAB466}" type="datetimeFigureOut">
              <a:rPr lang="en-US"/>
              <a:pPr>
                <a:defRPr/>
              </a:pPr>
              <a:t>2/25/2020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CF1650-9AB0-4BBC-9385-46D5ECCF0BAA}" type="slidenum">
              <a:rPr lang="en-US"/>
              <a:pPr>
                <a:defRPr/>
              </a:pPr>
              <a:t>‹#›</a:t>
            </a:fld>
            <a:endParaRPr lang="en-US"/>
          </a:p>
        </p:txBody>
      </p:sp>
    </p:spTree>
    <p:extLst>
      <p:ext uri="{BB962C8B-B14F-4D97-AF65-F5344CB8AC3E}">
        <p14:creationId xmlns:p14="http://schemas.microsoft.com/office/powerpoint/2010/main" val="149720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7DE2861-55CC-40A2-BF43-CA52895A3F37}" type="datetimeFigureOut">
              <a:rPr lang="en-US"/>
              <a:pPr>
                <a:defRPr/>
              </a:pPr>
              <a:t>2/25/2020</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3F48886E-47DA-4B86-8026-39F16707C546}" type="slidenum">
              <a:rPr lang="en-US"/>
              <a:pPr>
                <a:defRPr/>
              </a:pPr>
              <a:t>‹#›</a:t>
            </a:fld>
            <a:endParaRPr lang="en-US"/>
          </a:p>
        </p:txBody>
      </p:sp>
    </p:spTree>
    <p:extLst>
      <p:ext uri="{BB962C8B-B14F-4D97-AF65-F5344CB8AC3E}">
        <p14:creationId xmlns:p14="http://schemas.microsoft.com/office/powerpoint/2010/main" val="881295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633004-2F0E-4750-B5D5-0F3C0D84AAE9}" type="datetimeFigureOut">
              <a:rPr lang="en-US"/>
              <a:pPr>
                <a:defRPr/>
              </a:pPr>
              <a:t>2/25/2020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69522E-C9BB-4E73-AFD1-3239EE607E6D}" type="slidenum">
              <a:rPr lang="en-US"/>
              <a:pPr>
                <a:defRPr/>
              </a:pPr>
              <a:t>‹#›</a:t>
            </a:fld>
            <a:endParaRPr lang="en-US"/>
          </a:p>
        </p:txBody>
      </p:sp>
    </p:spTree>
    <p:extLst>
      <p:ext uri="{BB962C8B-B14F-4D97-AF65-F5344CB8AC3E}">
        <p14:creationId xmlns:p14="http://schemas.microsoft.com/office/powerpoint/2010/main" val="3058574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C416A7-99A7-46BB-B075-51C9814D6D72}" type="datetimeFigureOut">
              <a:rPr lang="en-US"/>
              <a:pPr>
                <a:defRPr/>
              </a:pPr>
              <a:t>2/25/2020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2F39C5-68BF-4940-BAE0-B5B6190B2105}" type="slidenum">
              <a:rPr lang="en-US"/>
              <a:pPr>
                <a:defRPr/>
              </a:pPr>
              <a:t>‹#›</a:t>
            </a:fld>
            <a:endParaRPr lang="en-US"/>
          </a:p>
        </p:txBody>
      </p:sp>
    </p:spTree>
    <p:extLst>
      <p:ext uri="{BB962C8B-B14F-4D97-AF65-F5344CB8AC3E}">
        <p14:creationId xmlns:p14="http://schemas.microsoft.com/office/powerpoint/2010/main" val="1761221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D047BD-1787-46BB-B96F-D0441A58232C}" type="datetimeFigureOut">
              <a:rPr lang="en-US"/>
              <a:pPr>
                <a:defRPr/>
              </a:pPr>
              <a:t>2/25/2020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0DBD23-7254-4785-AACF-09AE300BCA88}" type="slidenum">
              <a:rPr lang="en-US"/>
              <a:pPr>
                <a:defRPr/>
              </a:pPr>
              <a:t>‹#›</a:t>
            </a:fld>
            <a:endParaRPr lang="en-US"/>
          </a:p>
        </p:txBody>
      </p:sp>
    </p:spTree>
    <p:extLst>
      <p:ext uri="{BB962C8B-B14F-4D97-AF65-F5344CB8AC3E}">
        <p14:creationId xmlns:p14="http://schemas.microsoft.com/office/powerpoint/2010/main" val="3722131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D8A2FF-93CC-4424-A041-ADA03771F1F6}" type="datetimeFigureOut">
              <a:rPr lang="en-US"/>
              <a:pPr>
                <a:defRPr/>
              </a:pPr>
              <a:t>2/25/2020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50BF44-2512-4843-8A77-1B42C1DCA77A}" type="slidenum">
              <a:rPr lang="en-US"/>
              <a:pPr>
                <a:defRPr/>
              </a:pPr>
              <a:t>‹#›</a:t>
            </a:fld>
            <a:endParaRPr lang="en-US"/>
          </a:p>
        </p:txBody>
      </p:sp>
    </p:spTree>
    <p:extLst>
      <p:ext uri="{BB962C8B-B14F-4D97-AF65-F5344CB8AC3E}">
        <p14:creationId xmlns:p14="http://schemas.microsoft.com/office/powerpoint/2010/main" val="1126577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949429-4DDD-472D-83A9-7164D4BD97FC}" type="datetimeFigureOut">
              <a:rPr lang="en-US"/>
              <a:pPr>
                <a:defRPr/>
              </a:pPr>
              <a:t>2/25/2020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7CADDE-560F-499C-91BF-C47535684B3B}" type="slidenum">
              <a:rPr lang="en-US"/>
              <a:pPr>
                <a:defRPr/>
              </a:pPr>
              <a:t>‹#›</a:t>
            </a:fld>
            <a:endParaRPr lang="en-US"/>
          </a:p>
        </p:txBody>
      </p:sp>
    </p:spTree>
    <p:extLst>
      <p:ext uri="{BB962C8B-B14F-4D97-AF65-F5344CB8AC3E}">
        <p14:creationId xmlns:p14="http://schemas.microsoft.com/office/powerpoint/2010/main" val="61199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B258B43-C00B-4627-BF89-FA7CB236B2CA}" type="datetimeFigureOut">
              <a:rPr lang="en-US"/>
              <a:pPr>
                <a:defRPr/>
              </a:pPr>
              <a:t>2/25/2020</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D994E8DD-9829-4F70-A45F-4616B2CBEEE7}" type="slidenum">
              <a:rPr lang="en-US"/>
              <a:pPr>
                <a:defRPr/>
              </a:pPr>
              <a:t>‹#›</a:t>
            </a:fld>
            <a:endParaRPr lang="en-US"/>
          </a:p>
        </p:txBody>
      </p:sp>
    </p:spTree>
    <p:extLst>
      <p:ext uri="{BB962C8B-B14F-4D97-AF65-F5344CB8AC3E}">
        <p14:creationId xmlns:p14="http://schemas.microsoft.com/office/powerpoint/2010/main" val="352832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385D1BD-4163-406F-AF6E-CA2F8C5EC84B}" type="datetimeFigureOut">
              <a:rPr lang="en-US"/>
              <a:pPr>
                <a:defRPr/>
              </a:pPr>
              <a:t>2/25/2020</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53273289-7382-4E0A-9B0D-E5CD3C4DF7AF}" type="slidenum">
              <a:rPr lang="en-US"/>
              <a:pPr>
                <a:defRPr/>
              </a:pPr>
              <a:t>‹#›</a:t>
            </a:fld>
            <a:endParaRPr lang="en-US"/>
          </a:p>
        </p:txBody>
      </p:sp>
    </p:spTree>
    <p:extLst>
      <p:ext uri="{BB962C8B-B14F-4D97-AF65-F5344CB8AC3E}">
        <p14:creationId xmlns:p14="http://schemas.microsoft.com/office/powerpoint/2010/main" val="150415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81EAEDED-9EFE-4612-8E20-18BFCA9CB80A}" type="datetimeFigureOut">
              <a:rPr lang="en-US"/>
              <a:pPr>
                <a:defRPr/>
              </a:pPr>
              <a:t>2/25/2020</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BD48AB54-C048-492B-8554-E329C92EBD25}" type="slidenum">
              <a:rPr lang="en-US"/>
              <a:pPr>
                <a:defRPr/>
              </a:pPr>
              <a:t>‹#›</a:t>
            </a:fld>
            <a:endParaRPr lang="en-US"/>
          </a:p>
        </p:txBody>
      </p:sp>
    </p:spTree>
    <p:extLst>
      <p:ext uri="{BB962C8B-B14F-4D97-AF65-F5344CB8AC3E}">
        <p14:creationId xmlns:p14="http://schemas.microsoft.com/office/powerpoint/2010/main" val="50239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288D6C50-0420-46CB-A423-BADE458945D6}" type="datetimeFigureOut">
              <a:rPr lang="en-US"/>
              <a:pPr>
                <a:defRPr/>
              </a:pPr>
              <a:t>2/25/2020</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01038F65-4BA7-4989-B165-40E3D48DDB08}" type="slidenum">
              <a:rPr lang="en-US"/>
              <a:pPr>
                <a:defRPr/>
              </a:pPr>
              <a:t>‹#›</a:t>
            </a:fld>
            <a:endParaRPr lang="en-US"/>
          </a:p>
        </p:txBody>
      </p:sp>
    </p:spTree>
    <p:extLst>
      <p:ext uri="{BB962C8B-B14F-4D97-AF65-F5344CB8AC3E}">
        <p14:creationId xmlns:p14="http://schemas.microsoft.com/office/powerpoint/2010/main" val="297367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839401C4-B75D-4011-A4C8-2FBF4E8C39EC}" type="datetimeFigureOut">
              <a:rPr lang="en-US"/>
              <a:pPr>
                <a:defRPr/>
              </a:pPr>
              <a:t>2/25/2020</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4E7F5839-6599-4BA0-9DBE-6E394EE23178}" type="slidenum">
              <a:rPr lang="en-US"/>
              <a:pPr>
                <a:defRPr/>
              </a:pPr>
              <a:t>‹#›</a:t>
            </a:fld>
            <a:endParaRPr lang="en-US"/>
          </a:p>
        </p:txBody>
      </p:sp>
    </p:spTree>
    <p:extLst>
      <p:ext uri="{BB962C8B-B14F-4D97-AF65-F5344CB8AC3E}">
        <p14:creationId xmlns:p14="http://schemas.microsoft.com/office/powerpoint/2010/main" val="96953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endParaRPr lang="sr-Latn-RS" altLang="sr-Latn-RS"/>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endParaRPr lang="sr-Latn-RS" altLang="sr-Latn-R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C5190434-DA73-4D6E-B3CA-504AC9760760}" type="datetimeFigureOut">
              <a:rPr lang="x-none"/>
              <a:pPr>
                <a:defRPr/>
              </a:pPr>
              <a:t>25.2.2020.</a:t>
            </a:fld>
            <a:endParaRPr lang="x-non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x-non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1200">
                <a:solidFill>
                  <a:schemeClr val="tx1">
                    <a:tint val="75000"/>
                  </a:schemeClr>
                </a:solidFill>
                <a:latin typeface="Arial" charset="0"/>
              </a:defRPr>
            </a:lvl1pPr>
          </a:lstStyle>
          <a:p>
            <a:pPr>
              <a:defRPr/>
            </a:pPr>
            <a:fld id="{736EA92C-AFB6-4352-8A57-402AA734D6B0}" type="slidenum">
              <a:rPr lang="x-none"/>
              <a:pPr>
                <a:defRPr/>
              </a:pPr>
              <a:t>‹#›</a:t>
            </a:fld>
            <a:endParaRPr lang="x-none"/>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F3AB508-F78B-4382-8C90-617FDD9F1B21}" type="datetimeFigureOut">
              <a:rPr lang="en-US"/>
              <a:pPr>
                <a:defRPr/>
              </a:pPr>
              <a:t>2/25/2020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8A2F4AE-BCAE-4BBF-AF63-606F3333F0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D28B7CC-0737-4499-8BD5-4CD847526806}" type="datetimeFigureOut">
              <a:rPr lang="en-US"/>
              <a:pPr>
                <a:defRPr/>
              </a:pPr>
              <a:t>2/25/2020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C34524D-47BC-4EA5-AEB1-14C706CE0E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1774388"/>
            <a:ext cx="7772400" cy="1483673"/>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endParaRPr lang="en-US" dirty="0">
              <a:solidFill>
                <a:schemeClr val="tx2">
                  <a:lumMod val="50000"/>
                </a:schemeClr>
              </a:solidFill>
            </a:endParaRPr>
          </a:p>
        </p:txBody>
      </p:sp>
      <p:sp>
        <p:nvSpPr>
          <p:cNvPr id="9" name="Subtitle 2"/>
          <p:cNvSpPr txBox="1">
            <a:spLocks/>
          </p:cNvSpPr>
          <p:nvPr/>
        </p:nvSpPr>
        <p:spPr>
          <a:xfrm>
            <a:off x="685800" y="3551117"/>
            <a:ext cx="7772400" cy="918487"/>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fontAlgn="auto" hangingPunct="1">
              <a:spcAft>
                <a:spcPts val="0"/>
              </a:spcAft>
              <a:buFont typeface="Arial" panose="020B0604020202020204" pitchFamily="34" charset="0"/>
              <a:buNone/>
              <a:defRPr/>
            </a:pPr>
            <a:endParaRPr lang="x-none" dirty="0"/>
          </a:p>
          <a:p>
            <a:pPr eaLnBrk="1" fontAlgn="auto" hangingPunct="1">
              <a:spcAft>
                <a:spcPts val="0"/>
              </a:spcAft>
              <a:buFont typeface="Arial" panose="020B0604020202020204" pitchFamily="34" charset="0"/>
              <a:buNone/>
              <a:defRPr/>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5170258"/>
            <a:ext cx="2279758" cy="11076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295" y="5128887"/>
            <a:ext cx="2235454" cy="1190397"/>
          </a:xfrm>
          <a:prstGeom prst="rect">
            <a:avLst/>
          </a:prstGeom>
        </p:spPr>
      </p:pic>
      <p:pic>
        <p:nvPicPr>
          <p:cNvPr id="10" name="Picture 9">
            <a:extLst>
              <a:ext uri="{FF2B5EF4-FFF2-40B4-BE49-F238E27FC236}">
                <a16:creationId xmlns:a16="http://schemas.microsoft.com/office/drawing/2014/main" id="{4AFD2D1C-6F4B-4E21-BA4C-D51D590F6FA9}"/>
              </a:ext>
            </a:extLst>
          </p:cNvPr>
          <p:cNvPicPr>
            <a:picLocks noChangeAspect="1"/>
          </p:cNvPicPr>
          <p:nvPr/>
        </p:nvPicPr>
        <p:blipFill>
          <a:blip r:embed="rId4"/>
          <a:stretch>
            <a:fillRect/>
          </a:stretch>
        </p:blipFill>
        <p:spPr>
          <a:xfrm>
            <a:off x="517154" y="5101989"/>
            <a:ext cx="1875580" cy="1040605"/>
          </a:xfrm>
          <a:prstGeom prst="rect">
            <a:avLst/>
          </a:prstGeom>
        </p:spPr>
      </p:pic>
      <p:sp>
        <p:nvSpPr>
          <p:cNvPr id="12" name="Rectangle 11">
            <a:extLst>
              <a:ext uri="{FF2B5EF4-FFF2-40B4-BE49-F238E27FC236}">
                <a16:creationId xmlns:a16="http://schemas.microsoft.com/office/drawing/2014/main" id="{1785B33F-0C7D-4438-82AC-1CEFFD38DCA3}"/>
              </a:ext>
            </a:extLst>
          </p:cNvPr>
          <p:cNvSpPr/>
          <p:nvPr/>
        </p:nvSpPr>
        <p:spPr>
          <a:xfrm>
            <a:off x="0" y="6381328"/>
            <a:ext cx="9144000" cy="476672"/>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sr-Cyrl-RS" sz="1050" dirty="0">
                <a:solidFill>
                  <a:schemeClr val="bg1"/>
                </a:solidFill>
              </a:rPr>
              <a:t>     Хотел ,,Феникс“                    ПРОДАЈА ИМОВИНЕ У СТЕЧАЈНОМ ПОСТУПКУ – ДОСАДАШЊА ИСКУСТВА И НЕДОУМИЦЕ 28.02.2020.</a:t>
            </a:r>
            <a:endParaRPr lang="sr-Latn-RS" sz="1050" dirty="0">
              <a:solidFill>
                <a:schemeClr val="bg1"/>
              </a:solidFill>
            </a:endParaRPr>
          </a:p>
        </p:txBody>
      </p:sp>
      <p:sp>
        <p:nvSpPr>
          <p:cNvPr id="4" name="Rectangle 3"/>
          <p:cNvSpPr/>
          <p:nvPr/>
        </p:nvSpPr>
        <p:spPr>
          <a:xfrm>
            <a:off x="1032474" y="3326810"/>
            <a:ext cx="7499965" cy="1200329"/>
          </a:xfrm>
          <a:prstGeom prst="rect">
            <a:avLst/>
          </a:prstGeom>
        </p:spPr>
        <p:txBody>
          <a:bodyPr wrap="square">
            <a:spAutoFit/>
          </a:bodyPr>
          <a:lstStyle/>
          <a:p>
            <a:pPr algn="r"/>
            <a:r>
              <a:rPr lang="ru-RU" dirty="0"/>
              <a:t>Јанко Јоксимовић</a:t>
            </a:r>
          </a:p>
          <a:p>
            <a:pPr algn="r"/>
            <a:r>
              <a:rPr lang="ru-RU" dirty="0"/>
              <a:t>Правни саветник</a:t>
            </a:r>
            <a:endParaRPr lang="en-US" dirty="0"/>
          </a:p>
          <a:p>
            <a:pPr algn="r"/>
            <a:endParaRPr lang="ru-RU" dirty="0"/>
          </a:p>
          <a:p>
            <a:pPr algn="r"/>
            <a:r>
              <a:rPr lang="ru-RU" dirty="0"/>
              <a:t>Агенција за лиценцирање стечајних управника – Центар за стечај</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9"/>
            <a:ext cx="8229600" cy="1224135"/>
          </a:xfrm>
        </p:spPr>
        <p:txBody>
          <a:bodyPr/>
          <a:lstStyle/>
          <a:p>
            <a:pPr marL="0" indent="0">
              <a:buNone/>
            </a:pPr>
            <a:r>
              <a:rPr lang="ru-RU" sz="2800" dirty="0">
                <a:latin typeface="Times New Roman" panose="02020603050405020304" pitchFamily="18" charset="0"/>
                <a:cs typeface="Times New Roman" panose="02020603050405020304" pitchFamily="18" charset="0"/>
              </a:rPr>
              <a:t>ПОЛАГАЊЕ ЦЕНЕ ОД СТРАНЕ РАЗЛУЧНОГ ИЛИ ЗАЛОЖНОГ ПОВЕРИОЦА</a:t>
            </a:r>
            <a:endParaRPr lang="en-US" sz="2800" dirty="0">
              <a:latin typeface="Times New Roman" panose="02020603050405020304" pitchFamily="18" charset="0"/>
              <a:cs typeface="Times New Roman" panose="02020603050405020304" pitchFamily="18" charset="0"/>
            </a:endParaRPr>
          </a:p>
        </p:txBody>
      </p:sp>
      <p:sp>
        <p:nvSpPr>
          <p:cNvPr id="3" name="Rectangle 8"/>
          <p:cNvSpPr txBox="1">
            <a:spLocks noChangeArrowheads="1"/>
          </p:cNvSpPr>
          <p:nvPr/>
        </p:nvSpPr>
        <p:spPr>
          <a:xfrm>
            <a:off x="457200" y="2924944"/>
            <a:ext cx="8229600" cy="3528392"/>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en-US" sz="1800" b="1" dirty="0">
                <a:latin typeface="Times New Roman" panose="02020603050405020304" pitchFamily="18" charset="0"/>
                <a:cs typeface="Times New Roman" panose="02020603050405020304" pitchFamily="18" charset="0"/>
              </a:rPr>
              <a:t>(</a:t>
            </a:r>
            <a:r>
              <a:rPr lang="sr-Cyrl-RS" sz="1800" b="1" dirty="0">
                <a:latin typeface="Times New Roman" panose="02020603050405020304" pitchFamily="18" charset="0"/>
                <a:cs typeface="Times New Roman" panose="02020603050405020304" pitchFamily="18" charset="0"/>
              </a:rPr>
              <a:t>Члан</a:t>
            </a:r>
            <a:r>
              <a:rPr lang="sr-Latn-RS" sz="18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136</a:t>
            </a:r>
            <a:r>
              <a:rPr lang="sr-Cyrl-RS" sz="1800" b="1" dirty="0">
                <a:latin typeface="Times New Roman" panose="02020603050405020304" pitchFamily="18" charset="0"/>
                <a:cs typeface="Times New Roman" panose="02020603050405020304" pitchFamily="18" charset="0"/>
              </a:rPr>
              <a:t>б</a:t>
            </a:r>
            <a:r>
              <a:rPr lang="en-US" sz="1800" b="1" dirty="0">
                <a:latin typeface="Times New Roman" panose="02020603050405020304" pitchFamily="18" charset="0"/>
                <a:cs typeface="Times New Roman" panose="02020603050405020304" pitchFamily="18" charset="0"/>
              </a:rPr>
              <a:t>)</a:t>
            </a:r>
          </a:p>
          <a:p>
            <a:pPr marL="400050" indent="-346075"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За</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сваку</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продају</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имовине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која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је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оптерећена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разлучним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или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заложним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правом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току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стечајног</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поступка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разлучни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односно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заложни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поверилац</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има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право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на</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полагање цене коришћењем потраживања</a:t>
            </a:r>
            <a:endParaRPr lang="en-US" sz="1800" dirty="0">
              <a:latin typeface="Times New Roman" panose="02020603050405020304" pitchFamily="18" charset="0"/>
              <a:cs typeface="Times New Roman" panose="02020603050405020304" pitchFamily="18" charset="0"/>
            </a:endParaRPr>
          </a:p>
          <a:p>
            <a:pPr marL="857250" lvl="2" indent="-346075"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У случају да потраживање разлучног</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односно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заложног</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повериоца премашује износ купопродајне цене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је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дужан</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име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цене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положи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износ</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свих</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одговарајућих</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трошкова, као и износ преосталог дела купопродајне цене из којег нема права приоритетног намирења</a:t>
            </a:r>
          </a:p>
          <a:p>
            <a:pPr marL="511175" lvl="2" indent="0" algn="just">
              <a:buNone/>
              <a:defRPr/>
            </a:pPr>
            <a:endParaRPr lang="sr-Cyrl-RS" sz="1800" dirty="0">
              <a:latin typeface="Times New Roman" panose="02020603050405020304" pitchFamily="18" charset="0"/>
              <a:cs typeface="Times New Roman" panose="02020603050405020304" pitchFamily="18" charset="0"/>
            </a:endParaRPr>
          </a:p>
          <a:p>
            <a:pPr marL="857250" lvl="2" indent="-346075"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У случају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потраживање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достиже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износ</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купопродајне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цене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разлучни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односно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заложни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поверилац</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дужан</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надокнади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разлику</a:t>
            </a:r>
          </a:p>
          <a:p>
            <a:pPr marL="857250" lvl="2" indent="-346075" algn="just">
              <a:buFont typeface="Wingdings" panose="05000000000000000000" pitchFamily="2" charset="2"/>
              <a:buChar char="Ø"/>
              <a:defRPr/>
            </a:pPr>
            <a:endParaRPr lang="sr-Cyrl-RS" sz="1600" dirty="0">
              <a:latin typeface="Times New Roman" panose="02020603050405020304" pitchFamily="18" charset="0"/>
              <a:cs typeface="Times New Roman" panose="02020603050405020304" pitchFamily="18" charset="0"/>
            </a:endParaRPr>
          </a:p>
          <a:p>
            <a:pPr marL="0" indent="0">
              <a:buFontTx/>
              <a:buNone/>
              <a:defRPr/>
            </a:pPr>
            <a:endParaRPr lang="ru-RU" altLang="ru-RU" sz="1600" dirty="0"/>
          </a:p>
        </p:txBody>
      </p:sp>
    </p:spTree>
    <p:extLst>
      <p:ext uri="{BB962C8B-B14F-4D97-AF65-F5344CB8AC3E}">
        <p14:creationId xmlns:p14="http://schemas.microsoft.com/office/powerpoint/2010/main" val="323969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1180727"/>
          </a:xfrm>
        </p:spPr>
        <p:txBody>
          <a:bodyPr/>
          <a:lstStyle/>
          <a:p>
            <a:pPr marL="0" indent="0" algn="just">
              <a:buNone/>
            </a:pPr>
            <a:r>
              <a:rPr lang="ru-RU" sz="2400" dirty="0">
                <a:latin typeface="Times New Roman" panose="02020603050405020304" pitchFamily="18" charset="0"/>
                <a:cs typeface="Times New Roman" panose="02020603050405020304" pitchFamily="18" charset="0"/>
              </a:rPr>
              <a:t>ПРАВО ПРЕЧЕ КУПОВИНЕ РАЗЛУЧНОГ, ОДНОСНО ЗАЛОЖНОГ ПОВЕРИОЦА У СЛУЧАЈУ ПРОДАЈЕ НЕПОСРЕДНОМ ПОГОДБОМ</a:t>
            </a:r>
            <a:endParaRPr lang="en-US" sz="2400" dirty="0">
              <a:latin typeface="Times New Roman" panose="02020603050405020304" pitchFamily="18" charset="0"/>
              <a:cs typeface="Times New Roman" panose="02020603050405020304" pitchFamily="18" charset="0"/>
            </a:endParaRPr>
          </a:p>
        </p:txBody>
      </p:sp>
      <p:sp>
        <p:nvSpPr>
          <p:cNvPr id="3" name="Rectangle 8"/>
          <p:cNvSpPr txBox="1">
            <a:spLocks noChangeArrowheads="1"/>
          </p:cNvSpPr>
          <p:nvPr/>
        </p:nvSpPr>
        <p:spPr>
          <a:xfrm>
            <a:off x="251520" y="2708920"/>
            <a:ext cx="8444674" cy="4032448"/>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en-US" sz="1800" b="1" dirty="0">
                <a:latin typeface="Times New Roman" panose="02020603050405020304" pitchFamily="18" charset="0"/>
                <a:cs typeface="Times New Roman" panose="02020603050405020304" pitchFamily="18" charset="0"/>
              </a:rPr>
              <a:t>(</a:t>
            </a:r>
            <a:r>
              <a:rPr lang="sr-Cyrl-RS" sz="1800" b="1" dirty="0">
                <a:latin typeface="Times New Roman" panose="02020603050405020304" pitchFamily="18" charset="0"/>
                <a:cs typeface="Times New Roman" panose="02020603050405020304" pitchFamily="18" charset="0"/>
              </a:rPr>
              <a:t>Члан</a:t>
            </a:r>
            <a:r>
              <a:rPr lang="sr-Latn-RS" sz="18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136</a:t>
            </a:r>
            <a:r>
              <a:rPr lang="sr-Cyrl-RS" sz="1800" b="1" dirty="0">
                <a:latin typeface="Times New Roman" panose="02020603050405020304" pitchFamily="18" charset="0"/>
                <a:cs typeface="Times New Roman" panose="02020603050405020304" pitchFamily="18" charset="0"/>
              </a:rPr>
              <a:t>г</a:t>
            </a:r>
            <a:r>
              <a:rPr lang="en-US" sz="1800" b="1" dirty="0">
                <a:latin typeface="Times New Roman" panose="02020603050405020304" pitchFamily="18" charset="0"/>
                <a:cs typeface="Times New Roman" panose="02020603050405020304" pitchFamily="18" charset="0"/>
              </a:rPr>
              <a:t>)</a:t>
            </a:r>
          </a:p>
          <a:p>
            <a:pPr marL="400050" indent="-346075" algn="just">
              <a:buFont typeface="Wingdings" panose="05000000000000000000" pitchFamily="2" charset="2"/>
              <a:buChar char="Ø"/>
              <a:defRPr/>
            </a:pPr>
            <a:r>
              <a:rPr lang="uz-Cyrl-UZ" sz="1800" dirty="0">
                <a:latin typeface="Times New Roman" panose="02020603050405020304" pitchFamily="18" charset="0"/>
                <a:cs typeface="Times New Roman" panose="02020603050405020304" pitchFamily="18" charset="0"/>
              </a:rPr>
              <a:t>Када је имовина која </a:t>
            </a:r>
            <a:r>
              <a:rPr lang="sr-Cyrl-RS" sz="1800" dirty="0">
                <a:latin typeface="Times New Roman" panose="02020603050405020304" pitchFamily="18" charset="0"/>
                <a:cs typeface="Times New Roman" panose="02020603050405020304" pitchFamily="18" charset="0"/>
              </a:rPr>
              <a:t>је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предмет</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продаје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непосредном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погодбом</a:t>
            </a:r>
            <a:r>
              <a:rPr lang="uz-Cyrl-UZ" sz="1800" dirty="0">
                <a:latin typeface="Times New Roman" panose="02020603050405020304" pitchFamily="18" charset="0"/>
                <a:cs typeface="Times New Roman" panose="02020603050405020304" pitchFamily="18" charset="0"/>
              </a:rPr>
              <a:t> предмет разлучн</a:t>
            </a:r>
            <a:r>
              <a:rPr lang="sr-Cyrl-RS" sz="1800" dirty="0">
                <a:latin typeface="Times New Roman" panose="02020603050405020304" pitchFamily="18" charset="0"/>
                <a:cs typeface="Times New Roman" panose="02020603050405020304" pitchFamily="18" charset="0"/>
              </a:rPr>
              <a:t>ог</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односно</a:t>
            </a:r>
            <a:r>
              <a:rPr lang="sr-Latn-RS" sz="1800" dirty="0">
                <a:latin typeface="Times New Roman" panose="02020603050405020304" pitchFamily="18" charset="0"/>
                <a:cs typeface="Times New Roman" panose="02020603050405020304" pitchFamily="18" charset="0"/>
              </a:rPr>
              <a:t> </a:t>
            </a:r>
            <a:r>
              <a:rPr lang="uz-Cyrl-UZ" sz="1800" dirty="0">
                <a:latin typeface="Times New Roman" panose="02020603050405020304" pitchFamily="18" charset="0"/>
                <a:cs typeface="Times New Roman" panose="02020603050405020304" pitchFamily="18" charset="0"/>
              </a:rPr>
              <a:t>заложн</a:t>
            </a:r>
            <a:r>
              <a:rPr lang="sr-Cyrl-RS" sz="1800" dirty="0">
                <a:latin typeface="Times New Roman" panose="02020603050405020304" pitchFamily="18" charset="0"/>
                <a:cs typeface="Times New Roman" panose="02020603050405020304" pitchFamily="18" charset="0"/>
              </a:rPr>
              <a:t>ог</a:t>
            </a:r>
            <a:r>
              <a:rPr lang="uz-Cyrl-UZ" sz="1800" dirty="0">
                <a:latin typeface="Times New Roman" panose="02020603050405020304" pitchFamily="18" charset="0"/>
                <a:cs typeface="Times New Roman" panose="02020603050405020304" pitchFamily="18" charset="0"/>
              </a:rPr>
              <a:t> п</a:t>
            </a:r>
            <a:r>
              <a:rPr lang="sr-Cyrl-RS" sz="1800" dirty="0">
                <a:latin typeface="Times New Roman" panose="02020603050405020304" pitchFamily="18" charset="0"/>
                <a:cs typeface="Times New Roman" panose="02020603050405020304" pitchFamily="18" charset="0"/>
              </a:rPr>
              <a:t>рава</a:t>
            </a:r>
            <a:r>
              <a:rPr lang="uz-Cyrl-UZ" sz="1800" dirty="0">
                <a:latin typeface="Times New Roman" panose="02020603050405020304" pitchFamily="18" charset="0"/>
                <a:cs typeface="Times New Roman" panose="02020603050405020304" pitchFamily="18" charset="0"/>
              </a:rPr>
              <a:t>, разлучни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односно</a:t>
            </a:r>
            <a:r>
              <a:rPr lang="uz-Cyrl-UZ" sz="1800" dirty="0">
                <a:latin typeface="Times New Roman" panose="02020603050405020304" pitchFamily="18" charset="0"/>
                <a:cs typeface="Times New Roman" panose="02020603050405020304" pitchFamily="18" charset="0"/>
              </a:rPr>
              <a:t> заложни поверилац</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има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право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прече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куповине</a:t>
            </a:r>
            <a:endParaRPr lang="en-US" sz="1800" dirty="0">
              <a:latin typeface="Times New Roman" panose="02020603050405020304" pitchFamily="18" charset="0"/>
              <a:cs typeface="Times New Roman" panose="02020603050405020304" pitchFamily="18" charset="0"/>
            </a:endParaRPr>
          </a:p>
          <a:p>
            <a:pPr marL="857250" lvl="2" indent="-346075"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Разлучни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односно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заложни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поверилац</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је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обавезан</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достави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обавештење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ли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ће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користити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правом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року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a:t>
            </a:r>
            <a:r>
              <a:rPr lang="sr-Latn-RS" sz="1800" dirty="0">
                <a:latin typeface="Times New Roman" panose="02020603050405020304" pitchFamily="18" charset="0"/>
                <a:cs typeface="Times New Roman" panose="02020603050405020304" pitchFamily="18" charset="0"/>
              </a:rPr>
              <a:t> 5 </a:t>
            </a:r>
            <a:r>
              <a:rPr lang="sr-Cyrl-RS" sz="1800" dirty="0">
                <a:latin typeface="Times New Roman" panose="02020603050405020304" pitchFamily="18" charset="0"/>
                <a:cs typeface="Times New Roman" panose="02020603050405020304" pitchFamily="18" charset="0"/>
              </a:rPr>
              <a:t>дана</a:t>
            </a:r>
            <a:r>
              <a:rPr lang="sr-Latn-R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t>
            </a:r>
            <a:r>
              <a:rPr lang="sr-Cyrl-RS" sz="1800" dirty="0">
                <a:latin typeface="Times New Roman" panose="02020603050405020304" pitchFamily="18" charset="0"/>
                <a:cs typeface="Times New Roman" panose="02020603050405020304" pitchFamily="18" charset="0"/>
              </a:rPr>
              <a:t>од</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пријема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обавештења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стечајног</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управника</a:t>
            </a:r>
            <a:r>
              <a:rPr lang="en-US" sz="1800" dirty="0">
                <a:latin typeface="Times New Roman" panose="02020603050405020304" pitchFamily="18" charset="0"/>
                <a:cs typeface="Times New Roman" panose="02020603050405020304" pitchFamily="18" charset="0"/>
              </a:rPr>
              <a:t>)</a:t>
            </a:r>
          </a:p>
          <a:p>
            <a:pPr marL="857250" lvl="2" indent="-346075"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Право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може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вршити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преко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лица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повезаних</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разлучним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односно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заложним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повериоцем</a:t>
            </a:r>
            <a:endParaRPr lang="en-US" sz="1800" dirty="0">
              <a:latin typeface="Times New Roman" panose="02020603050405020304" pitchFamily="18" charset="0"/>
              <a:cs typeface="Times New Roman" panose="02020603050405020304" pitchFamily="18" charset="0"/>
            </a:endParaRPr>
          </a:p>
          <a:p>
            <a:pPr marL="857250" lvl="2" indent="-346075"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случају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је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разлучни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односно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заложни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поверилац</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уложио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примедбу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продају</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овај</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рок</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почиње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тече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коначне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одлуке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тој</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примедби</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продаја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може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спровести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истека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рока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обавештење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коришћењу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права</a:t>
            </a:r>
            <a:endParaRPr lang="en-US" sz="1800" dirty="0">
              <a:latin typeface="Times New Roman" panose="02020603050405020304" pitchFamily="18" charset="0"/>
              <a:cs typeface="Times New Roman" panose="02020603050405020304" pitchFamily="18" charset="0"/>
            </a:endParaRPr>
          </a:p>
          <a:p>
            <a:pPr>
              <a:defRPr/>
            </a:pPr>
            <a:endParaRPr lang="ru-RU" altLang="ru-RU" sz="1600" dirty="0"/>
          </a:p>
        </p:txBody>
      </p:sp>
    </p:spTree>
    <p:extLst>
      <p:ext uri="{BB962C8B-B14F-4D97-AF65-F5344CB8AC3E}">
        <p14:creationId xmlns:p14="http://schemas.microsoft.com/office/powerpoint/2010/main" val="318759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400600"/>
          </a:xfrm>
        </p:spPr>
        <p:txBody>
          <a:bodyPr/>
          <a:lstStyle/>
          <a:p>
            <a:r>
              <a:rPr lang="sr-Cyrl-RS" sz="2800" dirty="0">
                <a:latin typeface="Times New Roman" panose="02020603050405020304" pitchFamily="18" charset="0"/>
                <a:cs typeface="Times New Roman" panose="02020603050405020304" pitchFamily="18" charset="0"/>
              </a:rPr>
              <a:t>ПРИМЕНА ПРАВИЛНИКА О УТВРЂИВАЊУ НАЦИОНАЛНИХ СТАНДАРДА ЗА УПРАВЉАЊЕ СТЕЧАЈНОМ МАСОМ </a:t>
            </a:r>
            <a:r>
              <a:rPr lang="ru-RU" sz="2800" dirty="0">
                <a:latin typeface="Times New Roman" panose="02020603050405020304" pitchFamily="18" charset="0"/>
                <a:cs typeface="Times New Roman" panose="02020603050405020304" pitchFamily="18" charset="0"/>
              </a:rPr>
              <a:t>(Сл. гласник РС“ 62/18) </a:t>
            </a:r>
            <a:endParaRPr lang="ru-RU" sz="2800"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dirty="0"/>
              <a:t> </a:t>
            </a:r>
            <a:r>
              <a:rPr lang="ru-RU" sz="2000" dirty="0">
                <a:latin typeface="Times New Roman" panose="02020603050405020304" pitchFamily="18" charset="0"/>
                <a:cs typeface="Times New Roman" panose="02020603050405020304" pitchFamily="18" charset="0"/>
              </a:rPr>
              <a:t>Закон о стечају ( </a:t>
            </a:r>
            <a:r>
              <a:rPr lang="sr-Latn-RS"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Сл. Гласник РС</a:t>
            </a:r>
            <a:r>
              <a:rPr lang="sr-Latn-RS"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бр. 104/2009, 99/2011-др, закон, 71/2012-одлука УС, 83/2014, 113/2017, 44/2018 и 95/2018), у делу Самостални члан закона о допуни и измени Закона о стечају, изричито предвиђа: </a:t>
            </a:r>
            <a:r>
              <a:rPr lang="sr-Latn-RS" sz="2000" dirty="0">
                <a:latin typeface="Times New Roman" panose="02020603050405020304" pitchFamily="18" charset="0"/>
                <a:cs typeface="Times New Roman" panose="02020603050405020304" pitchFamily="18" charset="0"/>
              </a:rPr>
              <a:t>„</a:t>
            </a:r>
            <a:r>
              <a:rPr lang="ru-RU" sz="2000" u="sng" dirty="0">
                <a:latin typeface="Times New Roman" panose="02020603050405020304" pitchFamily="18" charset="0"/>
                <a:cs typeface="Times New Roman" panose="02020603050405020304" pitchFamily="18" charset="0"/>
              </a:rPr>
              <a:t>Стечајни поступци који до дана ступања на снагу овог закона нису окончани, окончаће се по прописима који су били на снази до дана ступања на снагу овог закона</a:t>
            </a:r>
            <a:r>
              <a:rPr lang="sr-Latn-RS" sz="2000" u="sng" dirty="0">
                <a:latin typeface="Times New Roman" panose="02020603050405020304" pitchFamily="18" charset="0"/>
                <a:cs typeface="Times New Roman" panose="02020603050405020304" pitchFamily="18" charset="0"/>
              </a:rPr>
              <a:t>“</a:t>
            </a:r>
            <a:r>
              <a:rPr lang="ru-RU" sz="2000" u="sng" dirty="0">
                <a:latin typeface="Times New Roman" panose="02020603050405020304" pitchFamily="18" charset="0"/>
                <a:cs typeface="Times New Roman" panose="02020603050405020304" pitchFamily="18" charset="0"/>
              </a:rPr>
              <a:t>.</a:t>
            </a:r>
            <a:endParaRPr lang="en-US" sz="20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44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268761"/>
            <a:ext cx="8784976" cy="1800199"/>
          </a:xfrm>
        </p:spPr>
        <p:txBody>
          <a:bodyPr/>
          <a:lstStyle/>
          <a:p>
            <a:pPr marL="0" indent="0">
              <a:buNone/>
            </a:pPr>
            <a:r>
              <a:rPr lang="ru-RU" sz="2800" dirty="0">
                <a:latin typeface="Times New Roman" panose="02020603050405020304" pitchFamily="18" charset="0"/>
                <a:cs typeface="Times New Roman" panose="02020603050405020304" pitchFamily="18" charset="0"/>
              </a:rPr>
              <a:t>ПРАВИЛНИК О УТВРЂИВАЊУ НАЦИОНАЛНИХ СТАНДАРДА ЗА УПРАВЉАЊЕ СТЕЧАЈНОМ МАСОМ (Сл. гласник РС“ 62/18)  - НАЦИОНАЛНИ СТАНДАРД БРОЈ 5.</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txBox="1">
            <a:spLocks noChangeArrowheads="1"/>
          </p:cNvSpPr>
          <p:nvPr/>
        </p:nvSpPr>
        <p:spPr>
          <a:xfrm>
            <a:off x="323528" y="3645024"/>
            <a:ext cx="8229600" cy="2905910"/>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sr-Cyrl-RS" altLang="sr-Latn-RS" sz="2000" dirty="0">
                <a:latin typeface="Times New Roman" panose="02020603050405020304" pitchFamily="18" charset="0"/>
                <a:cs typeface="Times New Roman" panose="02020603050405020304" pitchFamily="18" charset="0"/>
              </a:rPr>
              <a:t>Циљ Националног стандарда број 5 </a:t>
            </a:r>
            <a:r>
              <a:rPr lang="sr-Cyrl-RS" altLang="sr-Latn-RS" sz="2000" b="1" dirty="0">
                <a:latin typeface="Times New Roman" panose="02020603050405020304" pitchFamily="18" charset="0"/>
                <a:cs typeface="Times New Roman" panose="02020603050405020304" pitchFamily="18" charset="0"/>
              </a:rPr>
              <a:t>(Сл. гласник РС“ 62/18):</a:t>
            </a:r>
          </a:p>
          <a:p>
            <a:pPr marL="0" indent="0" algn="just">
              <a:buNone/>
            </a:pPr>
            <a:endParaRPr lang="sr-Cyrl-RS" altLang="sr-Latn-R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Cyrl-RS" altLang="sr-Latn-RS" sz="2000" dirty="0">
                <a:latin typeface="Times New Roman" panose="02020603050405020304" pitchFamily="18" charset="0"/>
                <a:cs typeface="Times New Roman" panose="02020603050405020304" pitchFamily="18" charset="0"/>
              </a:rPr>
              <a:t>Унапређење квалитета стечајног поступка</a:t>
            </a:r>
          </a:p>
          <a:p>
            <a:pPr algn="just">
              <a:buFont typeface="Wingdings" panose="05000000000000000000" pitchFamily="2" charset="2"/>
              <a:buChar char="Ø"/>
            </a:pPr>
            <a:r>
              <a:rPr lang="sr-Cyrl-RS" altLang="sr-Latn-RS" sz="2000" dirty="0">
                <a:latin typeface="Times New Roman" panose="02020603050405020304" pitchFamily="18" charset="0"/>
                <a:cs typeface="Times New Roman" panose="02020603050405020304" pitchFamily="18" charset="0"/>
              </a:rPr>
              <a:t>Већи степен намирења поверилаца</a:t>
            </a:r>
          </a:p>
          <a:p>
            <a:pPr algn="just">
              <a:buFont typeface="Wingdings" panose="05000000000000000000" pitchFamily="2" charset="2"/>
              <a:buChar char="Ø"/>
            </a:pPr>
            <a:r>
              <a:rPr lang="sr-Cyrl-RS" altLang="sr-Latn-RS" sz="2000" dirty="0">
                <a:latin typeface="Times New Roman" panose="02020603050405020304" pitchFamily="18" charset="0"/>
                <a:cs typeface="Times New Roman" panose="02020603050405020304" pitchFamily="18" charset="0"/>
              </a:rPr>
              <a:t>Мањи трошкови стечајног поступка</a:t>
            </a:r>
          </a:p>
          <a:p>
            <a:pPr algn="just">
              <a:buFont typeface="Wingdings" panose="05000000000000000000" pitchFamily="2" charset="2"/>
              <a:buChar char="Ø"/>
            </a:pPr>
            <a:r>
              <a:rPr lang="sr-Cyrl-RS" altLang="sr-Latn-RS" sz="2000" dirty="0">
                <a:latin typeface="Times New Roman" panose="02020603050405020304" pitchFamily="18" charset="0"/>
                <a:cs typeface="Times New Roman" panose="02020603050405020304" pitchFamily="18" charset="0"/>
              </a:rPr>
              <a:t>Смањење дужине трајања стечајног поступка</a:t>
            </a:r>
            <a:endParaRPr lang="en-US" altLang="sr-Latn-R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40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1828800"/>
          </a:xfrm>
        </p:spPr>
        <p:txBody>
          <a:bodyPr/>
          <a:lstStyle/>
          <a:p>
            <a:pPr marL="0" indent="0">
              <a:buNone/>
            </a:pPr>
            <a:r>
              <a:rPr lang="ru-RU" sz="2800" dirty="0">
                <a:latin typeface="Times New Roman" panose="02020603050405020304" pitchFamily="18" charset="0"/>
                <a:cs typeface="Times New Roman" panose="02020603050405020304" pitchFamily="18" charset="0"/>
              </a:rPr>
              <a:t>ПРЕДМЕТ ПРАВИЛНИКА О УТВРЂИВАЊУ НАЦИОНАЛНИХ СТАНДАРДА ЗА УПРАВЉАЊЕ СТЕЧАЈНОМ МАСОМ (Сл. гласник РС“ 62/18)  - НАЦИОНАЛНИ СТАНДАРД БРОЈ 5.</a:t>
            </a:r>
            <a:endParaRPr lang="en-US" sz="2800" dirty="0">
              <a:latin typeface="Times New Roman" panose="02020603050405020304" pitchFamily="18" charset="0"/>
              <a:cs typeface="Times New Roman" panose="02020603050405020304" pitchFamily="18" charset="0"/>
            </a:endParaRPr>
          </a:p>
          <a:p>
            <a:pPr marL="0" indent="0" algn="just">
              <a:buNone/>
            </a:pPr>
            <a:r>
              <a:rPr lang="ru-RU"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457200" y="3933056"/>
            <a:ext cx="8229600" cy="1612776"/>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Утврђивање смерница за поступање стечајних управника, ради што ефикасније и транспарентнијег спровођења продаје у стечају</a:t>
            </a:r>
          </a:p>
          <a:p>
            <a:pPr marL="0" indent="0">
              <a:buNone/>
              <a:defRPr/>
            </a:pPr>
            <a:endParaRPr lang="sr-Cyrl-RS"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Остваривање највеће могуће вредности имовине стечајног дужника</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97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820687"/>
          </a:xfrm>
        </p:spPr>
        <p:txBody>
          <a:bodyPr/>
          <a:lstStyle/>
          <a:p>
            <a:pPr marL="0" indent="0">
              <a:buNone/>
            </a:pPr>
            <a:r>
              <a:rPr lang="ru-RU" sz="2800" dirty="0">
                <a:latin typeface="Times New Roman" panose="02020603050405020304" pitchFamily="18" charset="0"/>
                <a:cs typeface="Times New Roman" panose="02020603050405020304" pitchFamily="18" charset="0"/>
              </a:rPr>
              <a:t>НАЧИН УНОВЧЕЊА И МЕТОД ПРОДАЈЕ</a:t>
            </a:r>
            <a:endParaRPr lang="en-US" sz="2800" dirty="0">
              <a:latin typeface="Times New Roman" panose="02020603050405020304" pitchFamily="18" charset="0"/>
              <a:cs typeface="Times New Roman" panose="02020603050405020304" pitchFamily="18" charset="0"/>
            </a:endParaRPr>
          </a:p>
        </p:txBody>
      </p:sp>
      <p:sp>
        <p:nvSpPr>
          <p:cNvPr id="3" name="Content Placeholder 4"/>
          <p:cNvSpPr txBox="1">
            <a:spLocks/>
          </p:cNvSpPr>
          <p:nvPr/>
        </p:nvSpPr>
        <p:spPr>
          <a:xfrm>
            <a:off x="251520" y="2276872"/>
            <a:ext cx="4038600" cy="4581128"/>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sr-Cyrl-RS" sz="1800" dirty="0">
                <a:latin typeface="Times New Roman" panose="02020603050405020304" pitchFamily="18" charset="0"/>
                <a:cs typeface="Times New Roman" panose="02020603050405020304" pitchFamily="18" charset="0"/>
              </a:rPr>
              <a:t>Национални стандард број 5 (Сл. гласник РС“ 62/18) </a:t>
            </a:r>
          </a:p>
          <a:p>
            <a:pPr marL="0" indent="0">
              <a:buFontTx/>
              <a:buNone/>
              <a:defRPr/>
            </a:pPr>
            <a:r>
              <a:rPr lang="sr-Cyrl-RS" sz="1800" dirty="0">
                <a:latin typeface="Times New Roman" panose="02020603050405020304" pitchFamily="18" charset="0"/>
                <a:cs typeface="Times New Roman" panose="02020603050405020304" pitchFamily="18" charset="0"/>
              </a:rPr>
              <a:t>Начин уновчења:</a:t>
            </a:r>
          </a:p>
          <a:p>
            <a:pPr marL="0" indent="0">
              <a:buNone/>
              <a:defRPr/>
            </a:pPr>
            <a:r>
              <a:rPr lang="en-US" sz="1800" dirty="0">
                <a:latin typeface="Times New Roman" panose="02020603050405020304" pitchFamily="18" charset="0"/>
                <a:cs typeface="Times New Roman" panose="02020603050405020304" pitchFamily="18" charset="0"/>
              </a:rPr>
              <a:t>1) </a:t>
            </a:r>
            <a:r>
              <a:rPr lang="sr-Cyrl-RS" sz="1800" dirty="0">
                <a:latin typeface="Times New Roman" panose="02020603050405020304" pitchFamily="18" charset="0"/>
                <a:cs typeface="Times New Roman" panose="02020603050405020304" pitchFamily="18" charset="0"/>
              </a:rPr>
              <a:t>Продаја целокупне имовине;</a:t>
            </a:r>
          </a:p>
          <a:p>
            <a:pPr marL="0" indent="0">
              <a:buFontTx/>
              <a:buNone/>
              <a:defRPr/>
            </a:pPr>
            <a:r>
              <a:rPr lang="sr-Cyrl-RS" sz="1800" dirty="0">
                <a:latin typeface="Times New Roman" panose="02020603050405020304" pitchFamily="18" charset="0"/>
                <a:cs typeface="Times New Roman" panose="02020603050405020304" pitchFamily="18" charset="0"/>
              </a:rPr>
              <a:t>2) Продаја имовинске целине;</a:t>
            </a:r>
          </a:p>
          <a:p>
            <a:pPr marL="0" indent="0">
              <a:buFontTx/>
              <a:buNone/>
              <a:defRPr/>
            </a:pPr>
            <a:r>
              <a:rPr lang="sr-Cyrl-RS" sz="1800" dirty="0">
                <a:latin typeface="Times New Roman" panose="02020603050405020304" pitchFamily="18" charset="0"/>
                <a:cs typeface="Times New Roman" panose="02020603050405020304" pitchFamily="18" charset="0"/>
              </a:rPr>
              <a:t>3) Продаја појединачне имовине стечајног дужника</a:t>
            </a:r>
          </a:p>
          <a:p>
            <a:pPr marL="0" indent="0">
              <a:buFontTx/>
              <a:buNone/>
              <a:defRPr/>
            </a:pPr>
            <a:r>
              <a:rPr lang="sr-Cyrl-RS" sz="1800" dirty="0">
                <a:latin typeface="Times New Roman" panose="02020603050405020304" pitchFamily="18" charset="0"/>
                <a:cs typeface="Times New Roman" panose="02020603050405020304" pitchFamily="18" charset="0"/>
              </a:rPr>
              <a:t>4) Продаја стечајног дужника као правног лица</a:t>
            </a:r>
          </a:p>
          <a:p>
            <a:pPr marL="0" indent="0">
              <a:buFontTx/>
              <a:buNone/>
              <a:defRPr/>
            </a:pPr>
            <a:endParaRPr lang="sr-Cyrl-RS" sz="1800" dirty="0">
              <a:latin typeface="Times New Roman" panose="02020603050405020304" pitchFamily="18" charset="0"/>
              <a:cs typeface="Times New Roman" panose="02020603050405020304" pitchFamily="18" charset="0"/>
            </a:endParaRPr>
          </a:p>
          <a:p>
            <a:pPr marL="0" indent="0">
              <a:buFontTx/>
              <a:buNone/>
              <a:defRPr/>
            </a:pPr>
            <a:r>
              <a:rPr lang="sr-Cyrl-RS" sz="1800" dirty="0">
                <a:latin typeface="Times New Roman" panose="02020603050405020304" pitchFamily="18" charset="0"/>
                <a:cs typeface="Times New Roman" panose="02020603050405020304" pitchFamily="18" charset="0"/>
              </a:rPr>
              <a:t>Методи продаје:</a:t>
            </a:r>
          </a:p>
          <a:p>
            <a:pPr marL="0" indent="0">
              <a:buFontTx/>
              <a:buNone/>
              <a:defRPr/>
            </a:pPr>
            <a:r>
              <a:rPr lang="sr-Cyrl-RS" sz="1800" dirty="0">
                <a:latin typeface="Times New Roman" panose="02020603050405020304" pitchFamily="18" charset="0"/>
                <a:cs typeface="Times New Roman" panose="02020603050405020304" pitchFamily="18" charset="0"/>
              </a:rPr>
              <a:t>1) јавно надметање;</a:t>
            </a:r>
          </a:p>
          <a:p>
            <a:pPr marL="0" indent="0">
              <a:buFontTx/>
              <a:buNone/>
              <a:defRPr/>
            </a:pPr>
            <a:r>
              <a:rPr lang="sr-Cyrl-RS" sz="1800" dirty="0">
                <a:latin typeface="Times New Roman" panose="02020603050405020304" pitchFamily="18" charset="0"/>
                <a:cs typeface="Times New Roman" panose="02020603050405020304" pitchFamily="18" charset="0"/>
              </a:rPr>
              <a:t>2) јавно прикупљање понуда;</a:t>
            </a:r>
          </a:p>
          <a:p>
            <a:pPr marL="0" indent="0">
              <a:buFontTx/>
              <a:buNone/>
              <a:defRPr/>
            </a:pPr>
            <a:r>
              <a:rPr lang="sr-Cyrl-RS" sz="1800" dirty="0">
                <a:latin typeface="Times New Roman" panose="02020603050405020304" pitchFamily="18" charset="0"/>
                <a:cs typeface="Times New Roman" panose="02020603050405020304" pitchFamily="18" charset="0"/>
              </a:rPr>
              <a:t>3) непосредна погодба.</a:t>
            </a:r>
            <a:endParaRPr lang="en-US" sz="1800" dirty="0">
              <a:latin typeface="Times New Roman" panose="02020603050405020304" pitchFamily="18" charset="0"/>
              <a:cs typeface="Times New Roman" panose="02020603050405020304" pitchFamily="18" charset="0"/>
            </a:endParaRPr>
          </a:p>
        </p:txBody>
      </p:sp>
      <p:sp>
        <p:nvSpPr>
          <p:cNvPr id="4" name="Content Placeholder 5"/>
          <p:cNvSpPr txBox="1">
            <a:spLocks/>
          </p:cNvSpPr>
          <p:nvPr/>
        </p:nvSpPr>
        <p:spPr>
          <a:xfrm>
            <a:off x="4716016" y="2276872"/>
            <a:ext cx="4038600" cy="3671441"/>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sr-Cyrl-RS" sz="1800" dirty="0">
                <a:latin typeface="Times New Roman" panose="02020603050405020304" pitchFamily="18" charset="0"/>
                <a:cs typeface="Times New Roman" pitchFamily="18" charset="0"/>
              </a:rPr>
              <a:t>Национални стандард број 5            </a:t>
            </a:r>
            <a:r>
              <a:rPr lang="ru-RU" sz="1800" dirty="0">
                <a:latin typeface="Times New Roman" panose="02020603050405020304" pitchFamily="18" charset="0"/>
                <a:cs typeface="Times New Roman" panose="02020603050405020304" pitchFamily="18" charset="0"/>
              </a:rPr>
              <a:t>( „Службени гласник РС“ бр. 13 од 12.марта 2010. године)</a:t>
            </a:r>
          </a:p>
          <a:p>
            <a:pPr marL="0" indent="0">
              <a:buFontTx/>
              <a:buNone/>
              <a:defRPr/>
            </a:pPr>
            <a:r>
              <a:rPr lang="sr-Cyrl-RS" sz="1800" dirty="0">
                <a:latin typeface="Times New Roman" panose="02020603050405020304" pitchFamily="18" charset="0"/>
                <a:cs typeface="Times New Roman" panose="02020603050405020304" pitchFamily="18" charset="0"/>
              </a:rPr>
              <a:t>Одлука о начину уновчења:</a:t>
            </a:r>
          </a:p>
          <a:p>
            <a:pPr marL="0" indent="0">
              <a:buFontTx/>
              <a:buNone/>
              <a:defRPr/>
            </a:pPr>
            <a:r>
              <a:rPr lang="sr-Cyrl-RS" sz="1800" dirty="0">
                <a:latin typeface="Times New Roman" panose="02020603050405020304" pitchFamily="18" charset="0"/>
                <a:cs typeface="Times New Roman" panose="02020603050405020304" pitchFamily="18" charset="0"/>
              </a:rPr>
              <a:t>1) продаја јавним надметањем;</a:t>
            </a:r>
          </a:p>
          <a:p>
            <a:pPr marL="0" indent="0">
              <a:buFontTx/>
              <a:buNone/>
              <a:defRPr/>
            </a:pPr>
            <a:r>
              <a:rPr lang="sr-Cyrl-RS" sz="1800" dirty="0">
                <a:latin typeface="Times New Roman" panose="02020603050405020304" pitchFamily="18" charset="0"/>
                <a:cs typeface="Times New Roman" panose="02020603050405020304" pitchFamily="18" charset="0"/>
              </a:rPr>
              <a:t>2) продаја јавним прикупљањем понуда</a:t>
            </a:r>
          </a:p>
          <a:p>
            <a:pPr marL="0" indent="0">
              <a:buFontTx/>
              <a:buNone/>
              <a:defRPr/>
            </a:pPr>
            <a:r>
              <a:rPr lang="sr-Cyrl-RS" sz="1800" dirty="0">
                <a:latin typeface="Times New Roman" panose="02020603050405020304" pitchFamily="18" charset="0"/>
                <a:cs typeface="Times New Roman" panose="02020603050405020304" pitchFamily="18" charset="0"/>
              </a:rPr>
              <a:t>3) продају непосредном погодбом</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844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136904" cy="1656184"/>
          </a:xfrm>
        </p:spPr>
        <p:txBody>
          <a:bodyPr/>
          <a:lstStyle/>
          <a:p>
            <a:pPr marL="0" indent="0">
              <a:buNone/>
            </a:pPr>
            <a:r>
              <a:rPr lang="ru-RU" sz="2800" dirty="0">
                <a:latin typeface="Times New Roman" panose="02020603050405020304" pitchFamily="18" charset="0"/>
                <a:cs typeface="Times New Roman" panose="02020603050405020304" pitchFamily="18" charset="0"/>
              </a:rPr>
              <a:t>АКТИВНОСТИ СТЕЧАЈНОГ УПРАВНИКА КОЈЕ ПРЕТХОДЕ ПРОДАЈИ НЕЗАВИСНО ОД НАЧИНА У</a:t>
            </a:r>
            <a:r>
              <a:rPr lang="sr-Cyrl-RS" sz="2800" dirty="0">
                <a:latin typeface="Times New Roman" panose="02020603050405020304" pitchFamily="18" charset="0"/>
                <a:cs typeface="Times New Roman" panose="02020603050405020304" pitchFamily="18" charset="0"/>
              </a:rPr>
              <a:t>Н</a:t>
            </a:r>
            <a:r>
              <a:rPr lang="ru-RU" sz="2800" dirty="0">
                <a:latin typeface="Times New Roman" panose="02020603050405020304" pitchFamily="18" charset="0"/>
                <a:cs typeface="Times New Roman" panose="02020603050405020304" pitchFamily="18" charset="0"/>
              </a:rPr>
              <a:t>ОВЧЕЊА И МЕТОДА ПРОДАЈЕ</a:t>
            </a:r>
            <a:br>
              <a:rPr lang="ru-RU" dirty="0"/>
            </a:br>
            <a:endParaRPr lang="en-US" dirty="0"/>
          </a:p>
        </p:txBody>
      </p:sp>
      <p:sp>
        <p:nvSpPr>
          <p:cNvPr id="3" name="Subtitle 4"/>
          <p:cNvSpPr txBox="1">
            <a:spLocks noChangeArrowheads="1"/>
          </p:cNvSpPr>
          <p:nvPr/>
        </p:nvSpPr>
        <p:spPr>
          <a:xfrm>
            <a:off x="323528" y="2924944"/>
            <a:ext cx="8280920" cy="3744416"/>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1600" dirty="0">
                <a:latin typeface="Times New Roman" panose="02020603050405020304" pitchFamily="18" charset="0"/>
                <a:cs typeface="Times New Roman" panose="02020603050405020304" pitchFamily="18" charset="0"/>
              </a:rPr>
              <a:t>ПРАВИЛНИК О УТВРЂИВАЊУ НАЦИОНАЛНИХ СТАНДАРДА ЗА УПРАВЉАЊЕ СТЕЧАЈНОМ МАСОМ (Сл. гласник РС“ 62/18)  - НАЦИОНАЛНИ СТАНДАРД БРОЈ 5.</a:t>
            </a:r>
            <a:endParaRPr lang="sr-Cyrl-RS" altLang="sr-Latn-RS" sz="1600"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Cyrl-RS" altLang="sr-Latn-RS" sz="1600" dirty="0">
                <a:latin typeface="Times New Roman" panose="02020603050405020304" pitchFamily="18" charset="0"/>
                <a:cs typeface="Times New Roman" panose="02020603050405020304" pitchFamily="18" charset="0"/>
              </a:rPr>
              <a:t>Обавеза ангажовања овлашћеног лица - проценитеља од стране стечајног управника</a:t>
            </a:r>
          </a:p>
          <a:p>
            <a:pPr algn="just">
              <a:buFont typeface="Wingdings" panose="05000000000000000000" pitchFamily="2" charset="2"/>
              <a:buChar char="Ø"/>
            </a:pPr>
            <a:r>
              <a:rPr lang="sr-Cyrl-RS" altLang="sr-Latn-RS" sz="1600" dirty="0">
                <a:latin typeface="Times New Roman" panose="02020603050405020304" pitchFamily="18" charset="0"/>
                <a:cs typeface="Times New Roman" panose="02020603050405020304" pitchFamily="18" charset="0"/>
              </a:rPr>
              <a:t>Обавеза процене вредности непокретности, као и процена покретне имовине веће вредности</a:t>
            </a:r>
          </a:p>
          <a:p>
            <a:pPr algn="just">
              <a:buFont typeface="Wingdings" panose="05000000000000000000" pitchFamily="2" charset="2"/>
              <a:buChar char="Ø"/>
            </a:pPr>
            <a:r>
              <a:rPr lang="sr-Cyrl-RS" altLang="sr-Latn-RS" sz="1600" dirty="0">
                <a:latin typeface="Times New Roman" panose="02020603050405020304" pitchFamily="18" charset="0"/>
                <a:cs typeface="Times New Roman" panose="02020603050405020304" pitchFamily="18" charset="0"/>
              </a:rPr>
              <a:t>Процену преостале имовине, стечајни управник врши сам</a:t>
            </a:r>
          </a:p>
          <a:p>
            <a:pPr algn="just">
              <a:buFont typeface="Wingdings" panose="05000000000000000000" pitchFamily="2" charset="2"/>
              <a:buChar char="Ø"/>
            </a:pPr>
            <a:endParaRPr lang="sr-Cyrl-RS" altLang="sr-Latn-RS" sz="1600" dirty="0">
              <a:latin typeface="Times New Roman" panose="02020603050405020304" pitchFamily="18" charset="0"/>
              <a:cs typeface="Times New Roman" panose="02020603050405020304" pitchFamily="18" charset="0"/>
            </a:endParaRPr>
          </a:p>
          <a:p>
            <a:pPr algn="just"/>
            <a:r>
              <a:rPr lang="sr-Cyrl-RS" sz="1600" dirty="0">
                <a:latin typeface="Times New Roman" panose="02020603050405020304" pitchFamily="18" charset="0"/>
                <a:cs typeface="Times New Roman" pitchFamily="18" charset="0"/>
              </a:rPr>
              <a:t>ПРАВИЛНИК О УТВРЂИВАЊУ НАЦИОНАЛНИХ СТАНДАРДА ЗА УПРАВЉАЊЕ СТЕЧАЈНОМ МАСОМ </a:t>
            </a:r>
            <a:r>
              <a:rPr lang="ru-RU" sz="1600" dirty="0">
                <a:latin typeface="Times New Roman" panose="02020603050405020304" pitchFamily="18" charset="0"/>
                <a:cs typeface="Times New Roman" panose="02020603050405020304" pitchFamily="18" charset="0"/>
              </a:rPr>
              <a:t>(„Службени гласник РС“ бр. 13 од 12.марта 2010. године)-НАЦИОНАЛНИ СТАНДАРД БРОЈ 5.</a:t>
            </a:r>
            <a:endParaRPr lang="sr-Cyrl-RS" altLang="sr-Latn-RS" sz="1800"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Cyrl-RS" altLang="sr-Latn-RS" sz="1600" dirty="0">
                <a:latin typeface="Times New Roman" panose="02020603050405020304" pitchFamily="18" charset="0"/>
                <a:cs typeface="Times New Roman" panose="02020603050405020304" pitchFamily="18" charset="0"/>
              </a:rPr>
              <a:t>Процену вредности</a:t>
            </a:r>
            <a:r>
              <a:rPr lang="en-US" altLang="sr-Latn-RS" sz="1600" dirty="0">
                <a:latin typeface="Times New Roman" panose="02020603050405020304" pitchFamily="18" charset="0"/>
                <a:cs typeface="Times New Roman" panose="02020603050405020304" pitchFamily="18" charset="0"/>
              </a:rPr>
              <a:t> </a:t>
            </a:r>
            <a:r>
              <a:rPr lang="sr-Cyrl-RS" altLang="sr-Latn-RS" sz="1600" dirty="0">
                <a:latin typeface="Times New Roman" panose="02020603050405020304" pitchFamily="18" charset="0"/>
                <a:cs typeface="Times New Roman" panose="02020603050405020304" pitchFamily="18" charset="0"/>
              </a:rPr>
              <a:t>имовине или стечајног дужника као правног лица врши стечајни управник уз могућност ангажовања стручног лица уз сагласност судије</a:t>
            </a:r>
            <a:endParaRPr lang="en-US" altLang="sr-Latn-RS" sz="1600" dirty="0">
              <a:latin typeface="Times New Roman" panose="02020603050405020304" pitchFamily="18" charset="0"/>
              <a:cs typeface="Times New Roman" panose="02020603050405020304" pitchFamily="18" charset="0"/>
            </a:endParaRPr>
          </a:p>
          <a:p>
            <a:endParaRPr lang="en-US" altLang="sr-Latn-RS" dirty="0"/>
          </a:p>
        </p:txBody>
      </p:sp>
    </p:spTree>
    <p:extLst>
      <p:ext uri="{BB962C8B-B14F-4D97-AF65-F5344CB8AC3E}">
        <p14:creationId xmlns:p14="http://schemas.microsoft.com/office/powerpoint/2010/main" val="1809043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1897588"/>
          </a:xfrm>
        </p:spPr>
        <p:txBody>
          <a:bodyPr/>
          <a:lstStyle/>
          <a:p>
            <a:pPr marL="0" indent="0">
              <a:buNone/>
            </a:pPr>
            <a:r>
              <a:rPr lang="ru-RU" sz="2800" dirty="0">
                <a:latin typeface="Times New Roman" panose="02020603050405020304" pitchFamily="18" charset="0"/>
                <a:cs typeface="Times New Roman" panose="02020603050405020304" pitchFamily="18" charset="0"/>
              </a:rPr>
              <a:t>ЗАКОН О ПРОЦЕНИТЕЉИМА ВРЕДНОСТИ НЕПОКРЕТНОСТИ </a:t>
            </a:r>
          </a:p>
          <a:p>
            <a:pPr marL="0" indent="0">
              <a:buNone/>
            </a:pPr>
            <a:r>
              <a:rPr lang="ru-RU" sz="2800" dirty="0">
                <a:latin typeface="Times New Roman" panose="02020603050405020304" pitchFamily="18" charset="0"/>
                <a:cs typeface="Times New Roman" panose="02020603050405020304" pitchFamily="18" charset="0"/>
              </a:rPr>
              <a:t>(„Сл. Гласник РС", бр. 108/2016 i 113/2017 - др. закон)</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457200" y="3166349"/>
            <a:ext cx="8229600" cy="2638915"/>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sr-Cyrl-RS" sz="1800" dirty="0">
                <a:latin typeface="Times New Roman" panose="02020603050405020304" pitchFamily="18" charset="0"/>
                <a:cs typeface="Times New Roman" panose="02020603050405020304" pitchFamily="18" charset="0"/>
              </a:rPr>
              <a:t>Поље примене регулисано чланом 3. Закона о проценитељима вредности непокретности:</a:t>
            </a:r>
          </a:p>
          <a:p>
            <a:pPr marL="0" indent="0" algn="just">
              <a:buFontTx/>
              <a:buNone/>
              <a:defRPr/>
            </a:pPr>
            <a:endParaRPr lang="sr-Cyrl-RS" sz="1800" dirty="0">
              <a:latin typeface="Times New Roman" panose="02020603050405020304" pitchFamily="18" charset="0"/>
              <a:cs typeface="Times New Roman" panose="02020603050405020304" pitchFamily="18" charset="0"/>
            </a:endParaRPr>
          </a:p>
          <a:p>
            <a:pPr marL="514350" indent="-514350" algn="just">
              <a:buFont typeface="+mj-lt"/>
              <a:buAutoNum type="arabicPeriod"/>
              <a:defRPr/>
            </a:pPr>
            <a:r>
              <a:rPr lang="sr-Cyrl-RS" sz="1800" dirty="0">
                <a:latin typeface="Times New Roman" panose="02020603050405020304" pitchFamily="18" charset="0"/>
                <a:cs typeface="Times New Roman" panose="02020603050405020304" pitchFamily="18" charset="0"/>
              </a:rPr>
              <a:t>закључења уговора о кредиту обезбеђених хипотеком, </a:t>
            </a:r>
          </a:p>
          <a:p>
            <a:pPr marL="514350" indent="-514350" algn="just">
              <a:buFont typeface="+mj-lt"/>
              <a:buAutoNum type="arabicPeriod"/>
              <a:defRPr/>
            </a:pPr>
            <a:r>
              <a:rPr lang="sr-Cyrl-RS" sz="1800" b="1" u="sng" dirty="0">
                <a:latin typeface="Times New Roman" panose="02020603050405020304" pitchFamily="18" charset="0"/>
                <a:cs typeface="Times New Roman" panose="02020603050405020304" pitchFamily="18" charset="0"/>
              </a:rPr>
              <a:t>утврђивања вредности непокретности у поступку стечаја, у складу са законом којим се уређује стечај,</a:t>
            </a:r>
          </a:p>
          <a:p>
            <a:pPr marL="514350" indent="-514350" algn="just">
              <a:buFont typeface="+mj-lt"/>
              <a:buAutoNum type="arabicPeriod"/>
              <a:defRPr/>
            </a:pPr>
            <a:r>
              <a:rPr lang="sr-Cyrl-RS" sz="1800" dirty="0">
                <a:latin typeface="Times New Roman" panose="02020603050405020304" pitchFamily="18" charset="0"/>
                <a:cs typeface="Times New Roman" panose="02020603050405020304" pitchFamily="18" charset="0"/>
              </a:rPr>
              <a:t>продаје непокретности у поступку вансудског поравнања, у складу са законом којим се уређује хипотека</a:t>
            </a:r>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403648" y="5805265"/>
            <a:ext cx="5614903" cy="984344"/>
          </a:xfrm>
          <a:prstGeom prst="rect">
            <a:avLst/>
          </a:prstGeom>
        </p:spPr>
      </p:pic>
    </p:spTree>
    <p:extLst>
      <p:ext uri="{BB962C8B-B14F-4D97-AF65-F5344CB8AC3E}">
        <p14:creationId xmlns:p14="http://schemas.microsoft.com/office/powerpoint/2010/main" val="374251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820688"/>
          </a:xfrm>
        </p:spPr>
        <p:txBody>
          <a:bodyPr/>
          <a:lstStyle/>
          <a:p>
            <a:pPr marL="0" indent="0">
              <a:buNone/>
            </a:pPr>
            <a:r>
              <a:rPr lang="ru-RU" sz="2800" dirty="0">
                <a:latin typeface="Times New Roman" panose="02020603050405020304" pitchFamily="18" charset="0"/>
                <a:cs typeface="Times New Roman" panose="02020603050405020304" pitchFamily="18" charset="0"/>
              </a:rPr>
              <a:t>ИЗБОР ПРОЦЕНИТЕЉА</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txBox="1">
            <a:spLocks noChangeArrowheads="1"/>
          </p:cNvSpPr>
          <p:nvPr/>
        </p:nvSpPr>
        <p:spPr>
          <a:xfrm>
            <a:off x="323528" y="2708920"/>
            <a:ext cx="8229600" cy="3240360"/>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v"/>
            </a:pPr>
            <a:r>
              <a:rPr lang="sr-Cyrl-RS" altLang="sr-Latn-RS" sz="1600" dirty="0">
                <a:latin typeface="Times New Roman" panose="02020603050405020304" pitchFamily="18" charset="0"/>
                <a:cs typeface="Times New Roman" panose="02020603050405020304" pitchFamily="18" charset="0"/>
              </a:rPr>
              <a:t>Стечајни управник објављује Оглас на интернет страни Агенције за лиценцирање стечајних управника</a:t>
            </a:r>
          </a:p>
          <a:p>
            <a:pPr marL="0" indent="0" algn="just">
              <a:buNone/>
            </a:pPr>
            <a:endParaRPr lang="sr-Cyrl-RS" altLang="sr-Latn-R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sr-Cyrl-RS" altLang="sr-Latn-RS" sz="1600" dirty="0">
                <a:latin typeface="Times New Roman" panose="02020603050405020304" pitchFamily="18" charset="0"/>
                <a:cs typeface="Times New Roman" panose="02020603050405020304" pitchFamily="18" charset="0"/>
              </a:rPr>
              <a:t>Оглас се објављује најраније 8 дана пре истека рока за достављање понуда</a:t>
            </a:r>
          </a:p>
          <a:p>
            <a:pPr marL="0" indent="0" algn="just">
              <a:buNone/>
            </a:pPr>
            <a:endParaRPr lang="sr-Cyrl-RS" altLang="sr-Latn-R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sr-Cyrl-RS" altLang="sr-Latn-RS" sz="1600" dirty="0">
                <a:latin typeface="Times New Roman" panose="02020603050405020304" pitchFamily="18" charset="0"/>
                <a:cs typeface="Times New Roman" panose="02020603050405020304" pitchFamily="18" charset="0"/>
              </a:rPr>
              <a:t>Листа свих достављених понуда се доставља Одбору поверилаца, када је предмет процене средство обезбеђења једног или више разлучног и заложног повериоца</a:t>
            </a:r>
          </a:p>
          <a:p>
            <a:pPr marL="0" indent="0" algn="just">
              <a:buNone/>
            </a:pPr>
            <a:endParaRPr lang="sr-Cyrl-RS" altLang="sr-Latn-R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sr-Cyrl-RS" altLang="sr-Latn-RS" sz="1600" dirty="0">
                <a:latin typeface="Times New Roman" panose="02020603050405020304" pitchFamily="18" charset="0"/>
                <a:cs typeface="Times New Roman" panose="02020603050405020304" pitchFamily="18" charset="0"/>
              </a:rPr>
              <a:t>Одбор поверилаца доноси одлуку о избору понуђача у року од 8 дана</a:t>
            </a:r>
          </a:p>
          <a:p>
            <a:pPr marL="0" indent="0" algn="just">
              <a:buNone/>
            </a:pPr>
            <a:endParaRPr lang="sr-Cyrl-RS" altLang="sr-Latn-R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sr-Cyrl-RS" altLang="sr-Latn-RS" sz="1600" dirty="0">
                <a:latin typeface="Times New Roman" panose="02020603050405020304" pitchFamily="18" charset="0"/>
                <a:cs typeface="Times New Roman" panose="02020603050405020304" pitchFamily="18" charset="0"/>
              </a:rPr>
              <a:t>Избор врши стечајни управник, уколико се Одбор поверилаца не изјасни</a:t>
            </a:r>
          </a:p>
          <a:p>
            <a:pPr marL="0" indent="0">
              <a:buNone/>
            </a:pPr>
            <a:endParaRPr lang="en-US" altLang="sr-Latn-RS" dirty="0"/>
          </a:p>
        </p:txBody>
      </p:sp>
    </p:spTree>
    <p:extLst>
      <p:ext uri="{BB962C8B-B14F-4D97-AF65-F5344CB8AC3E}">
        <p14:creationId xmlns:p14="http://schemas.microsoft.com/office/powerpoint/2010/main" val="3409004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268760"/>
            <a:ext cx="3888432" cy="5184576"/>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68760"/>
            <a:ext cx="4370718" cy="5184576"/>
          </a:xfrm>
          <a:prstGeom prst="rect">
            <a:avLst/>
          </a:prstGeom>
        </p:spPr>
      </p:pic>
    </p:spTree>
    <p:extLst>
      <p:ext uri="{BB962C8B-B14F-4D97-AF65-F5344CB8AC3E}">
        <p14:creationId xmlns:p14="http://schemas.microsoft.com/office/powerpoint/2010/main" val="204245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27584" y="116632"/>
            <a:ext cx="8316416" cy="1143000"/>
          </a:xfrm>
          <a:prstGeom prst="rect">
            <a:avLst/>
          </a:prstGeom>
        </p:spPr>
        <p:txBody>
          <a:bodyPr>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endParaRPr lang="ru-RU" sz="3800" dirty="0">
              <a:solidFill>
                <a:prstClr val="white"/>
              </a:solidFill>
            </a:endParaRPr>
          </a:p>
        </p:txBody>
      </p:sp>
      <p:sp>
        <p:nvSpPr>
          <p:cNvPr id="2" name="Content Placeholder 1">
            <a:extLst>
              <a:ext uri="{FF2B5EF4-FFF2-40B4-BE49-F238E27FC236}">
                <a16:creationId xmlns:a16="http://schemas.microsoft.com/office/drawing/2014/main" id="{B5974154-05EE-451D-B9B5-AA99453F92D2}"/>
              </a:ext>
            </a:extLst>
          </p:cNvPr>
          <p:cNvSpPr>
            <a:spLocks noGrp="1"/>
          </p:cNvSpPr>
          <p:nvPr>
            <p:ph idx="1"/>
          </p:nvPr>
        </p:nvSpPr>
        <p:spPr>
          <a:xfrm>
            <a:off x="683568" y="1561100"/>
            <a:ext cx="4474840" cy="1324744"/>
          </a:xfrm>
        </p:spPr>
        <p:txBody>
          <a:bodyPr/>
          <a:lstStyle/>
          <a:p>
            <a:pPr marL="0" indent="0" algn="ctr">
              <a:buNone/>
            </a:pPr>
            <a:r>
              <a:rPr lang="ru-RU" sz="2800" dirty="0">
                <a:latin typeface="Times New Roman" panose="02020603050405020304" pitchFamily="18" charset="0"/>
                <a:cs typeface="Times New Roman" panose="02020603050405020304" pitchFamily="18" charset="0"/>
              </a:rPr>
              <a:t>ЗАКОНСКА РЕГУЛАТИВА</a:t>
            </a:r>
            <a:endParaRPr lang="sr-Latn-RS" sz="2800" dirty="0">
              <a:latin typeface="Times New Roman" panose="02020603050405020304" pitchFamily="18" charset="0"/>
              <a:cs typeface="Times New Roman" panose="02020603050405020304" pitchFamily="18" charset="0"/>
            </a:endParaRPr>
          </a:p>
        </p:txBody>
      </p:sp>
      <p:sp>
        <p:nvSpPr>
          <p:cNvPr id="4" name="Content Placeholder 1">
            <a:extLst>
              <a:ext uri="{FF2B5EF4-FFF2-40B4-BE49-F238E27FC236}">
                <a16:creationId xmlns:a16="http://schemas.microsoft.com/office/drawing/2014/main" id="{B5974154-05EE-451D-B9B5-AA99453F92D2}"/>
              </a:ext>
            </a:extLst>
          </p:cNvPr>
          <p:cNvSpPr txBox="1">
            <a:spLocks/>
          </p:cNvSpPr>
          <p:nvPr/>
        </p:nvSpPr>
        <p:spPr>
          <a:xfrm>
            <a:off x="395536" y="3187312"/>
            <a:ext cx="8229600" cy="3410040"/>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ru-RU" sz="1800" dirty="0">
                <a:latin typeface="Times New Roman" panose="02020603050405020304" pitchFamily="18" charset="0"/>
                <a:cs typeface="Times New Roman" panose="02020603050405020304" pitchFamily="18" charset="0"/>
              </a:rPr>
              <a:t>Закон о стечају (Службени Гласник РС бр. 104 од 16.12.2009. године, 99 од 27.12.2011. – др. Закон, 71 од 25.07.2012. године – УС, 83 од 05.08.2014. године, 113 од 17.12.2017. године, 44 од 08.06.2018. године, 95 од 08.12.2018. године)</a:t>
            </a:r>
          </a:p>
          <a:p>
            <a:pPr algn="just"/>
            <a:r>
              <a:rPr lang="ru-RU" sz="1800" dirty="0">
                <a:latin typeface="Times New Roman" panose="02020603050405020304" pitchFamily="18" charset="0"/>
                <a:cs typeface="Times New Roman" panose="02020603050405020304" pitchFamily="18" charset="0"/>
              </a:rPr>
              <a:t>Правилник о утврђивању националних стандарда за управљање стечајном масом (Сл. гласник РС“ 62/18)  - Министарство привреде РС</a:t>
            </a:r>
          </a:p>
          <a:p>
            <a:pPr algn="just"/>
            <a:r>
              <a:rPr lang="ru-RU" sz="1800" dirty="0">
                <a:latin typeface="Times New Roman" panose="02020603050405020304" pitchFamily="18" charset="0"/>
                <a:cs typeface="Times New Roman" panose="02020603050405020304" pitchFamily="18" charset="0"/>
              </a:rPr>
              <a:t>Правилник о утврђивању националних стандарда за управљање стечајном масом ( „Службени гласник РС“ бр. 13 од 12.марта 2010. године)</a:t>
            </a:r>
          </a:p>
          <a:p>
            <a:pPr algn="just"/>
            <a:r>
              <a:rPr lang="ru-RU" sz="1800" dirty="0">
                <a:latin typeface="Times New Roman" panose="02020603050405020304" pitchFamily="18" charset="0"/>
                <a:cs typeface="Times New Roman" panose="02020603050405020304" pitchFamily="18" charset="0"/>
              </a:rPr>
              <a:t>Закон о проценитељима вредности непокретности („Сл. Гласник РС", бр. 108/2016 и 113/2017 - др. закон)</a:t>
            </a:r>
          </a:p>
          <a:p>
            <a:pPr algn="just"/>
            <a:r>
              <a:rPr lang="ru-RU" sz="1800" dirty="0">
                <a:latin typeface="Times New Roman" panose="02020603050405020304" pitchFamily="18" charset="0"/>
                <a:cs typeface="Times New Roman" panose="02020603050405020304" pitchFamily="18" charset="0"/>
              </a:rPr>
              <a:t>Закон о озакоњењу објеката („Сл. гласник РС", бр. 96/2015 i 83/2018) </a:t>
            </a:r>
          </a:p>
          <a:p>
            <a:pPr marL="0" indent="0">
              <a:buFont typeface="Arial" panose="020B0604020202020204" pitchFamily="34" charset="0"/>
              <a:buNone/>
            </a:pPr>
            <a:endParaRPr lang="sr-Latn-RS" dirty="0"/>
          </a:p>
        </p:txBody>
      </p:sp>
      <p:pic>
        <p:nvPicPr>
          <p:cNvPr id="3" name="Picture 2"/>
          <p:cNvPicPr>
            <a:picLocks noChangeAspect="1"/>
          </p:cNvPicPr>
          <p:nvPr/>
        </p:nvPicPr>
        <p:blipFill>
          <a:blip r:embed="rId2"/>
          <a:stretch>
            <a:fillRect/>
          </a:stretch>
        </p:blipFill>
        <p:spPr>
          <a:xfrm>
            <a:off x="5158408" y="1259632"/>
            <a:ext cx="3985592" cy="1809328"/>
          </a:xfrm>
          <a:prstGeom prst="rect">
            <a:avLst/>
          </a:prstGeom>
        </p:spPr>
      </p:pic>
    </p:spTree>
    <p:extLst>
      <p:ext uri="{BB962C8B-B14F-4D97-AF65-F5344CB8AC3E}">
        <p14:creationId xmlns:p14="http://schemas.microsoft.com/office/powerpoint/2010/main" val="65036989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1108719"/>
          </a:xfrm>
        </p:spPr>
        <p:txBody>
          <a:bodyPr/>
          <a:lstStyle/>
          <a:p>
            <a:pPr marL="0" indent="0">
              <a:buNone/>
            </a:pPr>
            <a:r>
              <a:rPr lang="ru-RU" sz="2800" dirty="0">
                <a:latin typeface="Times New Roman" panose="02020603050405020304" pitchFamily="18" charset="0"/>
                <a:cs typeface="Times New Roman" panose="02020603050405020304" pitchFamily="18" charset="0"/>
              </a:rPr>
              <a:t>НАЧИН ДОСТАВЉАЊА ПРОЦЕНЕ ЦЕЛИСХОДНОСТИ </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txBox="1">
            <a:spLocks noChangeArrowheads="1"/>
          </p:cNvSpPr>
          <p:nvPr/>
        </p:nvSpPr>
        <p:spPr>
          <a:xfrm>
            <a:off x="430874" y="3212976"/>
            <a:ext cx="8229600" cy="3052936"/>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sr-Cyrl-RS" altLang="sr-Latn-RS" sz="1800" dirty="0">
                <a:latin typeface="Times New Roman" panose="02020603050405020304" pitchFamily="18" charset="0"/>
                <a:cs typeface="Times New Roman" panose="02020603050405020304" pitchFamily="18" charset="0"/>
              </a:rPr>
              <a:t>Процена целисходности доставља се сваком разлучном и заложном повериоцу и суду у писаном облику, док се Одбору поверилаца доставља или електронским путем или у писаном облику. </a:t>
            </a:r>
          </a:p>
          <a:p>
            <a:pPr marL="0" indent="0" algn="just">
              <a:buNone/>
            </a:pPr>
            <a:endParaRPr lang="en-US" altLang="sr-Latn-RS" sz="1800" dirty="0">
              <a:latin typeface="Times New Roman" panose="02020603050405020304" pitchFamily="18" charset="0"/>
              <a:cs typeface="Times New Roman" panose="02020603050405020304" pitchFamily="18" charset="0"/>
            </a:endParaRPr>
          </a:p>
          <a:p>
            <a:pPr algn="just"/>
            <a:r>
              <a:rPr lang="sr-Cyrl-RS" altLang="sr-Latn-RS" sz="1800" dirty="0">
                <a:latin typeface="Times New Roman" panose="02020603050405020304" pitchFamily="18" charset="0"/>
                <a:cs typeface="Times New Roman" panose="02020603050405020304" pitchFamily="18" charset="0"/>
              </a:rPr>
              <a:t>Стечајни управник ће приступити продаји, након протека рока од 15 дана за улагање примедби од стране Одбора поверилаца, разлучног, односно заложног повериоца или до доношења Одлуке суда по поднетој примедби, уколико је примедба уложена. </a:t>
            </a:r>
            <a:endParaRPr lang="en-US" altLang="sr-Latn-RS" sz="1800" dirty="0">
              <a:latin typeface="Times New Roman" panose="02020603050405020304" pitchFamily="18" charset="0"/>
              <a:cs typeface="Times New Roman" panose="02020603050405020304" pitchFamily="18" charset="0"/>
            </a:endParaRPr>
          </a:p>
          <a:p>
            <a:endParaRPr lang="en-US" altLang="sr-Latn-RS" dirty="0"/>
          </a:p>
        </p:txBody>
      </p:sp>
    </p:spTree>
    <p:extLst>
      <p:ext uri="{BB962C8B-B14F-4D97-AF65-F5344CB8AC3E}">
        <p14:creationId xmlns:p14="http://schemas.microsoft.com/office/powerpoint/2010/main" val="1445420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964703"/>
          </a:xfrm>
        </p:spPr>
        <p:txBody>
          <a:bodyPr/>
          <a:lstStyle/>
          <a:p>
            <a:pPr marL="0" indent="0">
              <a:buNone/>
            </a:pPr>
            <a:r>
              <a:rPr lang="ru-RU" sz="2800" dirty="0">
                <a:latin typeface="Times New Roman" panose="02020603050405020304" pitchFamily="18" charset="0"/>
                <a:cs typeface="Times New Roman" panose="02020603050405020304" pitchFamily="18" charset="0"/>
              </a:rPr>
              <a:t>ЗАШТИТА ПОВЕРЉИВИХ ИНФОРМАЦИЈА </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txBox="1">
            <a:spLocks noChangeArrowheads="1"/>
          </p:cNvSpPr>
          <p:nvPr/>
        </p:nvSpPr>
        <p:spPr>
          <a:xfrm>
            <a:off x="457200" y="2780928"/>
            <a:ext cx="8229600" cy="2189486"/>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Cyrl-RS" altLang="sr-Latn-RS" sz="1800" dirty="0">
                <a:latin typeface="Times New Roman" panose="02020603050405020304" pitchFamily="18" charset="0"/>
                <a:cs typeface="Times New Roman" panose="02020603050405020304" pitchFamily="18" charset="0"/>
              </a:rPr>
              <a:t>Потписивање уговора о чувању поверљивих података </a:t>
            </a:r>
          </a:p>
          <a:p>
            <a:pPr marL="0" indent="0">
              <a:buNone/>
            </a:pPr>
            <a:endParaRPr lang="sr-Cyrl-RS" altLang="sr-Latn-RS" sz="1800" dirty="0">
              <a:latin typeface="Times New Roman" panose="02020603050405020304" pitchFamily="18" charset="0"/>
              <a:cs typeface="Times New Roman" panose="02020603050405020304" pitchFamily="18" charset="0"/>
            </a:endParaRPr>
          </a:p>
          <a:p>
            <a:r>
              <a:rPr lang="sr-Cyrl-RS" altLang="sr-Latn-RS" sz="1800" dirty="0">
                <a:latin typeface="Times New Roman" panose="02020603050405020304" pitchFamily="18" charset="0"/>
                <a:cs typeface="Times New Roman" panose="02020603050405020304" pitchFamily="18" charset="0"/>
              </a:rPr>
              <a:t>Обавеза стечајног управника да чува као поверљив индетитет лица која су заинтересована, односно која су откупила продајну документацију.</a:t>
            </a:r>
          </a:p>
          <a:p>
            <a:pPr marL="0" indent="0">
              <a:buNone/>
            </a:pPr>
            <a:endParaRPr lang="sr-Cyrl-RS" altLang="sr-Latn-RS" sz="1800" dirty="0">
              <a:latin typeface="Times New Roman" panose="02020603050405020304" pitchFamily="18" charset="0"/>
              <a:cs typeface="Times New Roman" panose="02020603050405020304" pitchFamily="18" charset="0"/>
            </a:endParaRPr>
          </a:p>
          <a:p>
            <a:r>
              <a:rPr lang="sr-Cyrl-RS" altLang="sr-Latn-RS" sz="1800" dirty="0">
                <a:latin typeface="Times New Roman" panose="02020603050405020304" pitchFamily="18" charset="0"/>
                <a:cs typeface="Times New Roman" panose="02020603050405020304" pitchFamily="18" charset="0"/>
              </a:rPr>
              <a:t>Повреда ове обавезе стечајног управника, сматраће се тежом повредом дужности.</a:t>
            </a:r>
            <a:endParaRPr lang="en-US" altLang="sr-Latn-RS" sz="1800" dirty="0">
              <a:latin typeface="Times New Roman" panose="02020603050405020304" pitchFamily="18" charset="0"/>
              <a:cs typeface="Times New Roman" panose="02020603050405020304" pitchFamily="18" charset="0"/>
            </a:endParaRPr>
          </a:p>
          <a:p>
            <a:endParaRPr lang="en-US" altLang="sr-Latn-RS" dirty="0"/>
          </a:p>
        </p:txBody>
      </p:sp>
      <p:pic>
        <p:nvPicPr>
          <p:cNvPr id="4" name="Picture 3"/>
          <p:cNvPicPr>
            <a:picLocks noChangeAspect="1"/>
          </p:cNvPicPr>
          <p:nvPr/>
        </p:nvPicPr>
        <p:blipFill>
          <a:blip r:embed="rId2"/>
          <a:stretch>
            <a:fillRect/>
          </a:stretch>
        </p:blipFill>
        <p:spPr>
          <a:xfrm>
            <a:off x="2483768" y="5164687"/>
            <a:ext cx="4176464" cy="1524132"/>
          </a:xfrm>
          <a:prstGeom prst="rect">
            <a:avLst/>
          </a:prstGeom>
        </p:spPr>
      </p:pic>
    </p:spTree>
    <p:extLst>
      <p:ext uri="{BB962C8B-B14F-4D97-AF65-F5344CB8AC3E}">
        <p14:creationId xmlns:p14="http://schemas.microsoft.com/office/powerpoint/2010/main" val="157991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1036711"/>
          </a:xfrm>
        </p:spPr>
        <p:txBody>
          <a:bodyPr/>
          <a:lstStyle/>
          <a:p>
            <a:pPr marL="0" indent="0">
              <a:buNone/>
            </a:pPr>
            <a:r>
              <a:rPr lang="ru-RU" sz="2800" dirty="0">
                <a:latin typeface="Times New Roman" panose="02020603050405020304" pitchFamily="18" charset="0"/>
                <a:cs typeface="Times New Roman" panose="02020603050405020304" pitchFamily="18" charset="0"/>
              </a:rPr>
              <a:t>ПРОДАЈА ЈАВНИМ НАДМЕТАЊЕМ</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txBox="1">
            <a:spLocks noChangeArrowheads="1"/>
          </p:cNvSpPr>
          <p:nvPr/>
        </p:nvSpPr>
        <p:spPr>
          <a:xfrm>
            <a:off x="434285" y="2996952"/>
            <a:ext cx="4038600" cy="2404864"/>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sr-Cyrl-RS" altLang="sr-Latn-RS" sz="1800" i="1" u="sng" dirty="0">
                <a:latin typeface="Times New Roman" panose="02020603050405020304" pitchFamily="18" charset="0"/>
                <a:cs typeface="Times New Roman" panose="02020603050405020304" pitchFamily="18" charset="0"/>
              </a:rPr>
              <a:t>Национални стандард број 5 (Сл. гласник РС“ 62/18) </a:t>
            </a:r>
          </a:p>
          <a:p>
            <a:pPr>
              <a:buFont typeface="Wingdings" panose="05000000000000000000" pitchFamily="2" charset="2"/>
              <a:buChar char="Ø"/>
            </a:pPr>
            <a:r>
              <a:rPr lang="sr-Cyrl-RS" altLang="sr-Latn-RS" sz="1800" dirty="0">
                <a:latin typeface="Times New Roman" panose="02020603050405020304" pitchFamily="18" charset="0"/>
                <a:cs typeface="Times New Roman" panose="02020603050405020304" pitchFamily="18" charset="0"/>
              </a:rPr>
              <a:t>Висина депозита на првом и другом јавном надметању износи 20%, односно на трећем јавном надметању 5% од процењене вредности предмета продаје.</a:t>
            </a:r>
            <a:endParaRPr lang="en-US" altLang="sr-Latn-RS" sz="1800" dirty="0">
              <a:latin typeface="Times New Roman" panose="02020603050405020304" pitchFamily="18" charset="0"/>
              <a:cs typeface="Times New Roman" panose="02020603050405020304" pitchFamily="18" charset="0"/>
            </a:endParaRPr>
          </a:p>
        </p:txBody>
      </p:sp>
      <p:sp>
        <p:nvSpPr>
          <p:cNvPr id="4" name="Content Placeholder 3"/>
          <p:cNvSpPr txBox="1">
            <a:spLocks noChangeArrowheads="1"/>
          </p:cNvSpPr>
          <p:nvPr/>
        </p:nvSpPr>
        <p:spPr>
          <a:xfrm>
            <a:off x="4672895" y="2996952"/>
            <a:ext cx="4038600" cy="2620888"/>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sr-Cyrl-RS" altLang="sr-Latn-RS" sz="1800" i="1" u="sng" dirty="0">
                <a:latin typeface="Times New Roman" panose="02020603050405020304" pitchFamily="18" charset="0"/>
                <a:cs typeface="Times New Roman" panose="02020603050405020304" pitchFamily="18" charset="0"/>
              </a:rPr>
              <a:t>Национални стандард број 5            </a:t>
            </a:r>
            <a:r>
              <a:rPr lang="ru-RU" altLang="sr-Latn-RS" sz="1800" i="1" u="sng" dirty="0">
                <a:latin typeface="Times New Roman" panose="02020603050405020304" pitchFamily="18" charset="0"/>
                <a:cs typeface="Times New Roman" panose="02020603050405020304" pitchFamily="18" charset="0"/>
              </a:rPr>
              <a:t>( „Службени гласник РС“ бр. 13 од 12.марта 2010. године)</a:t>
            </a:r>
          </a:p>
          <a:p>
            <a:pPr>
              <a:buFont typeface="Wingdings" panose="05000000000000000000" pitchFamily="2" charset="2"/>
              <a:buChar char="Ø"/>
            </a:pPr>
            <a:r>
              <a:rPr lang="sr-Cyrl-RS" altLang="sr-Latn-RS" sz="1800" dirty="0">
                <a:latin typeface="Times New Roman" panose="02020603050405020304" pitchFamily="18" charset="0"/>
                <a:cs typeface="Times New Roman" panose="02020603050405020304" pitchFamily="18" charset="0"/>
              </a:rPr>
              <a:t> Висина депозита за учешће на јавном надметању износи 20% од процењене вредности предмета продаје.</a:t>
            </a:r>
            <a:endParaRPr lang="en-US" altLang="sr-Latn-R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682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1036711"/>
          </a:xfrm>
        </p:spPr>
        <p:txBody>
          <a:bodyPr/>
          <a:lstStyle/>
          <a:p>
            <a:pPr marL="0" indent="0">
              <a:buNone/>
            </a:pPr>
            <a:r>
              <a:rPr lang="ru-RU" sz="2800" dirty="0">
                <a:latin typeface="Times New Roman" panose="02020603050405020304" pitchFamily="18" charset="0"/>
                <a:cs typeface="Times New Roman" panose="02020603050405020304" pitchFamily="18" charset="0"/>
              </a:rPr>
              <a:t>ПОЧЕТНА ЦЕНА КОЈОМ СЕ ОТПОЧИЊЕ ПОСТУПАК ЈАВНОГ НАДМЕТАЊА </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txBox="1">
            <a:spLocks noChangeArrowheads="1"/>
          </p:cNvSpPr>
          <p:nvPr/>
        </p:nvSpPr>
        <p:spPr>
          <a:xfrm>
            <a:off x="421406" y="2761951"/>
            <a:ext cx="4038600" cy="2836912"/>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sr-Cyrl-RS" altLang="sr-Latn-RS" sz="1800" i="1" u="sng" dirty="0">
                <a:latin typeface="Times New Roman" panose="02020603050405020304" pitchFamily="18" charset="0"/>
                <a:cs typeface="Times New Roman" panose="02020603050405020304" pitchFamily="18" charset="0"/>
              </a:rPr>
              <a:t>Национални стандард број 5 (Сл. гласник РС“ 62/18) </a:t>
            </a:r>
          </a:p>
          <a:p>
            <a:pPr>
              <a:buFontTx/>
              <a:buAutoNum type="arabicPeriod"/>
            </a:pPr>
            <a:r>
              <a:rPr lang="sr-Cyrl-RS" altLang="sr-Latn-RS" sz="1800" dirty="0">
                <a:latin typeface="Times New Roman" panose="02020603050405020304" pitchFamily="18" charset="0"/>
                <a:cs typeface="Times New Roman" panose="02020603050405020304" pitchFamily="18" charset="0"/>
              </a:rPr>
              <a:t> на првом јавном надметању износи 50%;</a:t>
            </a:r>
          </a:p>
          <a:p>
            <a:pPr>
              <a:buFontTx/>
              <a:buAutoNum type="arabicPeriod"/>
            </a:pPr>
            <a:r>
              <a:rPr lang="sr-Cyrl-RS" altLang="sr-Latn-RS" sz="1800" dirty="0">
                <a:latin typeface="Times New Roman" panose="02020603050405020304" pitchFamily="18" charset="0"/>
                <a:cs typeface="Times New Roman" panose="02020603050405020304" pitchFamily="18" charset="0"/>
              </a:rPr>
              <a:t> на другом јавном надметању износи 20%;</a:t>
            </a:r>
          </a:p>
          <a:p>
            <a:pPr>
              <a:buFontTx/>
              <a:buAutoNum type="arabicPeriod"/>
            </a:pPr>
            <a:r>
              <a:rPr lang="sr-Cyrl-RS" altLang="sr-Latn-RS" sz="1800" dirty="0">
                <a:latin typeface="Times New Roman" panose="02020603050405020304" pitchFamily="18" charset="0"/>
                <a:cs typeface="Times New Roman" panose="02020603050405020304" pitchFamily="18" charset="0"/>
              </a:rPr>
              <a:t> на трећем јавном надметању износи 5%.</a:t>
            </a:r>
            <a:endParaRPr lang="en-US" altLang="sr-Latn-RS" sz="1800" dirty="0">
              <a:latin typeface="Times New Roman" panose="02020603050405020304" pitchFamily="18" charset="0"/>
              <a:cs typeface="Times New Roman" panose="02020603050405020304" pitchFamily="18" charset="0"/>
            </a:endParaRPr>
          </a:p>
        </p:txBody>
      </p:sp>
      <p:sp>
        <p:nvSpPr>
          <p:cNvPr id="4" name="Content Placeholder 3"/>
          <p:cNvSpPr txBox="1">
            <a:spLocks noChangeArrowheads="1"/>
          </p:cNvSpPr>
          <p:nvPr/>
        </p:nvSpPr>
        <p:spPr>
          <a:xfrm>
            <a:off x="4572000" y="2801156"/>
            <a:ext cx="4038600" cy="2476872"/>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sr-Cyrl-RS" altLang="sr-Latn-RS" sz="1800" i="1" u="sng" dirty="0">
                <a:latin typeface="Times New Roman" panose="02020603050405020304" pitchFamily="18" charset="0"/>
                <a:cs typeface="Times New Roman" panose="02020603050405020304" pitchFamily="18" charset="0"/>
              </a:rPr>
              <a:t>Национални стандард број 5            </a:t>
            </a:r>
            <a:r>
              <a:rPr lang="ru-RU" altLang="sr-Latn-RS" sz="1800" i="1" u="sng" dirty="0">
                <a:latin typeface="Times New Roman" panose="02020603050405020304" pitchFamily="18" charset="0"/>
                <a:cs typeface="Times New Roman" panose="02020603050405020304" pitchFamily="18" charset="0"/>
              </a:rPr>
              <a:t>( „Службени гласник РС“ бр. 13 од 12.марта 2010. године)</a:t>
            </a:r>
          </a:p>
          <a:p>
            <a:pPr>
              <a:buFont typeface="Wingdings" panose="05000000000000000000" pitchFamily="2" charset="2"/>
              <a:buChar char="v"/>
            </a:pPr>
            <a:r>
              <a:rPr lang="sr-Cyrl-RS" altLang="sr-Latn-RS" sz="1800" dirty="0">
                <a:latin typeface="Times New Roman" panose="02020603050405020304" pitchFamily="18" charset="0"/>
                <a:cs typeface="Times New Roman" panose="02020603050405020304" pitchFamily="18" charset="0"/>
              </a:rPr>
              <a:t>на првом јавном надметању износи 50% од процењене вредности предмета продаје</a:t>
            </a:r>
            <a:endParaRPr lang="en-US" altLang="sr-Latn-RS" sz="1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71600" y="5442272"/>
            <a:ext cx="7128792" cy="1173563"/>
          </a:xfrm>
          <a:prstGeom prst="rect">
            <a:avLst/>
          </a:prstGeom>
        </p:spPr>
      </p:pic>
    </p:spTree>
    <p:extLst>
      <p:ext uri="{BB962C8B-B14F-4D97-AF65-F5344CB8AC3E}">
        <p14:creationId xmlns:p14="http://schemas.microsoft.com/office/powerpoint/2010/main" val="1365048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3"/>
            <a:ext cx="8435280" cy="4320480"/>
          </a:xfrm>
        </p:spPr>
        <p:txBody>
          <a:bodyPr/>
          <a:lstStyle/>
          <a:p>
            <a:endParaRPr lang="ru-RU"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ПРОМЕНА МЕТОДА ПРОДАЈЕ НАКОН ЈАВНОГ НАДМЕТАЊА</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Стечајни управник након сваког неуспешног јавног надметања доставља Обавештење о намери, начину, плану продаје, начину уновчења, методу продаје и роковима продаје, односно за продају јавним прикупљањем понуда у случају неуспешне продаје на три јавна надметања</a:t>
            </a:r>
          </a:p>
          <a:p>
            <a:pPr marL="0" indent="0">
              <a:buNone/>
            </a:pP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Након 3 неуспешне продаје методом јавног надметања, врши се промена метода у јавно прикупљање понуда, чиме се искључује могућност понављања јавних надметања више пута</a:t>
            </a:r>
          </a:p>
          <a:p>
            <a:endParaRPr lang="en-US" dirty="0"/>
          </a:p>
        </p:txBody>
      </p:sp>
    </p:spTree>
    <p:extLst>
      <p:ext uri="{BB962C8B-B14F-4D97-AF65-F5344CB8AC3E}">
        <p14:creationId xmlns:p14="http://schemas.microsoft.com/office/powerpoint/2010/main" val="1308772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312168"/>
            <a:ext cx="8229600" cy="1180728"/>
          </a:xfrm>
        </p:spPr>
        <p:txBody>
          <a:bodyPr/>
          <a:lstStyle/>
          <a:p>
            <a:pPr marL="0" indent="0">
              <a:buNone/>
            </a:pPr>
            <a:r>
              <a:rPr lang="ru-RU" sz="2800" dirty="0">
                <a:latin typeface="Times New Roman" panose="02020603050405020304" pitchFamily="18" charset="0"/>
                <a:cs typeface="Times New Roman" panose="02020603050405020304" pitchFamily="18" charset="0"/>
              </a:rPr>
              <a:t>РОК ЗА УПЛАТЕ КУПОПРОДАЈНЕ ЦЕНЕ</a:t>
            </a:r>
          </a:p>
          <a:p>
            <a:pPr marL="0" indent="0">
              <a:buNone/>
            </a:pPr>
            <a:r>
              <a:rPr lang="ru-RU" sz="2800" dirty="0">
                <a:latin typeface="Times New Roman" panose="02020603050405020304" pitchFamily="18" charset="0"/>
                <a:cs typeface="Times New Roman" panose="02020603050405020304" pitchFamily="18" charset="0"/>
              </a:rPr>
              <a:t>(знатно краћи рок)</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txBox="1">
            <a:spLocks noChangeArrowheads="1"/>
          </p:cNvSpPr>
          <p:nvPr/>
        </p:nvSpPr>
        <p:spPr>
          <a:xfrm>
            <a:off x="251520" y="2492896"/>
            <a:ext cx="4038600" cy="4032448"/>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sr-Cyrl-RS" altLang="sr-Latn-RS" sz="1800" i="1" u="sng" dirty="0">
                <a:latin typeface="Times New Roman" panose="02020603050405020304" pitchFamily="18" charset="0"/>
                <a:cs typeface="Times New Roman" panose="02020603050405020304" pitchFamily="18" charset="0"/>
              </a:rPr>
              <a:t>Национални стандард број 5 (Сл. гласник РС“ 62/18) </a:t>
            </a:r>
          </a:p>
          <a:p>
            <a:pPr>
              <a:buFont typeface="Wingdings" panose="05000000000000000000" pitchFamily="2" charset="2"/>
              <a:buChar char="Ø"/>
            </a:pPr>
            <a:r>
              <a:rPr lang="sr-Cyrl-RS" altLang="sr-Latn-RS" sz="1800" dirty="0">
                <a:latin typeface="Times New Roman" panose="02020603050405020304" pitchFamily="18" charset="0"/>
                <a:cs typeface="Times New Roman" panose="02020603050405020304" pitchFamily="18" charset="0"/>
              </a:rPr>
              <a:t>Рок у ком је  проглашени купац у обавези да уплати целокупан износ купопродајне цене од дана потписивања уговора о купопродаји.</a:t>
            </a:r>
          </a:p>
          <a:p>
            <a:pPr>
              <a:buFont typeface="Wingdings" panose="05000000000000000000" pitchFamily="2" charset="2"/>
              <a:buChar char="Ø"/>
            </a:pPr>
            <a:r>
              <a:rPr lang="sr-Cyrl-RS" altLang="sr-Latn-RS" sz="1800" dirty="0">
                <a:latin typeface="Times New Roman" panose="02020603050405020304" pitchFamily="18" charset="0"/>
                <a:cs typeface="Times New Roman" panose="02020603050405020304" pitchFamily="18" charset="0"/>
              </a:rPr>
              <a:t>Проглашени купац уплаћује цео износ у року који не може бити дужи од 15 дана.</a:t>
            </a:r>
          </a:p>
          <a:p>
            <a:pPr>
              <a:buFont typeface="Wingdings" panose="05000000000000000000" pitchFamily="2" charset="2"/>
              <a:buChar char="Ø"/>
            </a:pPr>
            <a:r>
              <a:rPr lang="sr-Cyrl-RS" altLang="sr-Latn-RS" sz="1800" dirty="0">
                <a:latin typeface="Times New Roman" panose="02020603050405020304" pitchFamily="18" charset="0"/>
                <a:cs typeface="Times New Roman" panose="02020603050405020304" pitchFamily="18" charset="0"/>
              </a:rPr>
              <a:t>За уплату у року дужем од 15 дана, мора се прибавити сагласност Одбора поверилаца.</a:t>
            </a:r>
            <a:endParaRPr lang="en-US" altLang="sr-Latn-RS" sz="1800" dirty="0">
              <a:latin typeface="Times New Roman" panose="02020603050405020304" pitchFamily="18" charset="0"/>
              <a:cs typeface="Times New Roman" panose="02020603050405020304" pitchFamily="18" charset="0"/>
            </a:endParaRPr>
          </a:p>
        </p:txBody>
      </p:sp>
      <p:sp>
        <p:nvSpPr>
          <p:cNvPr id="4" name="Content Placeholder 3"/>
          <p:cNvSpPr txBox="1">
            <a:spLocks noChangeArrowheads="1"/>
          </p:cNvSpPr>
          <p:nvPr/>
        </p:nvSpPr>
        <p:spPr>
          <a:xfrm>
            <a:off x="4713694" y="2492895"/>
            <a:ext cx="4038600" cy="3344655"/>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sr-Cyrl-RS" altLang="sr-Latn-RS" sz="1800" i="1" u="sng" dirty="0">
                <a:latin typeface="Times New Roman" panose="02020603050405020304" pitchFamily="18" charset="0"/>
                <a:cs typeface="Times New Roman" panose="02020603050405020304" pitchFamily="18" charset="0"/>
              </a:rPr>
              <a:t>Национални стандард број 5            </a:t>
            </a:r>
            <a:r>
              <a:rPr lang="ru-RU" altLang="sr-Latn-RS" sz="1800" i="1" u="sng" dirty="0">
                <a:latin typeface="Times New Roman" panose="02020603050405020304" pitchFamily="18" charset="0"/>
                <a:cs typeface="Times New Roman" panose="02020603050405020304" pitchFamily="18" charset="0"/>
              </a:rPr>
              <a:t>( „Службени гласник РС“ бр. 13 од 12.марта 2010. године)</a:t>
            </a:r>
          </a:p>
          <a:p>
            <a:pPr>
              <a:buFont typeface="Wingdings" panose="05000000000000000000" pitchFamily="2" charset="2"/>
              <a:buChar char="Ø"/>
            </a:pPr>
            <a:r>
              <a:rPr lang="sr-Cyrl-RS" altLang="sr-Latn-RS" sz="1800" dirty="0">
                <a:latin typeface="Times New Roman" panose="02020603050405020304" pitchFamily="18" charset="0"/>
                <a:cs typeface="Times New Roman" panose="02020603050405020304" pitchFamily="18" charset="0"/>
              </a:rPr>
              <a:t>Проглашени купац је дужан да уплати цео износ купопродајне цене у року не краћем од 8 дана, нити дужем од 30 дана.</a:t>
            </a:r>
          </a:p>
          <a:p>
            <a:pPr>
              <a:buFont typeface="Wingdings" panose="05000000000000000000" pitchFamily="2" charset="2"/>
              <a:buChar char="Ø"/>
            </a:pPr>
            <a:r>
              <a:rPr lang="sr-Cyrl-RS" altLang="sr-Latn-RS" sz="1800" dirty="0">
                <a:latin typeface="Times New Roman" panose="02020603050405020304" pitchFamily="18" charset="0"/>
                <a:cs typeface="Times New Roman" panose="02020603050405020304" pitchFamily="18" charset="0"/>
              </a:rPr>
              <a:t>За рок дужи од 30 дана, потребна је сагласност Одбора поверилаца.</a:t>
            </a:r>
            <a:endParaRPr lang="en-US" altLang="sr-Latn-R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4597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1036711"/>
          </a:xfrm>
        </p:spPr>
        <p:txBody>
          <a:bodyPr/>
          <a:lstStyle/>
          <a:p>
            <a:pPr marL="0" indent="0">
              <a:buNone/>
            </a:pPr>
            <a:r>
              <a:rPr lang="ru-RU" sz="2800" dirty="0">
                <a:latin typeface="Times New Roman" panose="02020603050405020304" pitchFamily="18" charset="0"/>
                <a:cs typeface="Times New Roman" panose="02020603050405020304" pitchFamily="18" charset="0"/>
              </a:rPr>
              <a:t>ПРОДАЈА ЈАВНИМ ПРИКУПЉАЊЕМ ПОНУДА</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txBox="1">
            <a:spLocks noChangeArrowheads="1"/>
          </p:cNvSpPr>
          <p:nvPr/>
        </p:nvSpPr>
        <p:spPr>
          <a:xfrm>
            <a:off x="457200" y="2996952"/>
            <a:ext cx="4038600" cy="2764904"/>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Cyrl-RS" altLang="sr-Latn-RS" sz="1800" i="1" u="sng" dirty="0">
                <a:latin typeface="Times New Roman" panose="02020603050405020304" pitchFamily="18" charset="0"/>
                <a:cs typeface="Times New Roman" panose="02020603050405020304" pitchFamily="18" charset="0"/>
              </a:rPr>
              <a:t>Национални стандард број 5 (Сл. гласник РС“ 62/18) </a:t>
            </a:r>
          </a:p>
          <a:p>
            <a:r>
              <a:rPr lang="sr-Cyrl-RS" altLang="sr-Latn-RS" sz="1800" dirty="0">
                <a:latin typeface="Times New Roman" panose="02020603050405020304" pitchFamily="18" charset="0"/>
                <a:cs typeface="Times New Roman" panose="02020603050405020304" pitchFamily="18" charset="0"/>
              </a:rPr>
              <a:t>Висина депозита на првом и другом јавном прикупљању понуда износи 20%, односно на трећем и четвртом јавном прикупљању понуда 5% од процењене вредности предмета продаје.</a:t>
            </a:r>
            <a:endParaRPr lang="en-US" altLang="sr-Latn-RS" sz="1800" dirty="0">
              <a:latin typeface="Times New Roman" panose="02020603050405020304" pitchFamily="18" charset="0"/>
              <a:cs typeface="Times New Roman" panose="02020603050405020304" pitchFamily="18" charset="0"/>
            </a:endParaRPr>
          </a:p>
          <a:p>
            <a:endParaRPr lang="en-US" altLang="sr-Latn-RS" dirty="0"/>
          </a:p>
        </p:txBody>
      </p:sp>
      <p:sp>
        <p:nvSpPr>
          <p:cNvPr id="4" name="Content Placeholder 3"/>
          <p:cNvSpPr txBox="1">
            <a:spLocks noChangeArrowheads="1"/>
          </p:cNvSpPr>
          <p:nvPr/>
        </p:nvSpPr>
        <p:spPr>
          <a:xfrm>
            <a:off x="4648200" y="2996952"/>
            <a:ext cx="4038600" cy="1972816"/>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Cyrl-RS" altLang="sr-Latn-RS" sz="1800" i="1" u="sng" dirty="0">
                <a:latin typeface="Times New Roman" panose="02020603050405020304" pitchFamily="18" charset="0"/>
                <a:cs typeface="Times New Roman" panose="02020603050405020304" pitchFamily="18" charset="0"/>
              </a:rPr>
              <a:t>Национални стандард број 5            </a:t>
            </a:r>
            <a:r>
              <a:rPr lang="ru-RU" altLang="sr-Latn-RS" sz="1800" i="1" u="sng" dirty="0">
                <a:latin typeface="Times New Roman" panose="02020603050405020304" pitchFamily="18" charset="0"/>
                <a:cs typeface="Times New Roman" panose="02020603050405020304" pitchFamily="18" charset="0"/>
              </a:rPr>
              <a:t>( „Службени гласник РС“ бр. 13 од 12.марта 2010. године)</a:t>
            </a:r>
          </a:p>
          <a:p>
            <a:pPr algn="just"/>
            <a:r>
              <a:rPr lang="sr-Cyrl-RS" altLang="sr-Latn-RS" sz="1800" dirty="0">
                <a:latin typeface="Times New Roman" panose="02020603050405020304" pitchFamily="18" charset="0"/>
                <a:cs typeface="Times New Roman" panose="02020603050405020304" pitchFamily="18" charset="0"/>
              </a:rPr>
              <a:t>Депозит износи 20% од процењене вредности предмета продаје</a:t>
            </a:r>
            <a:endParaRPr lang="en-US" altLang="sr-Latn-R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350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604663"/>
          </a:xfrm>
        </p:spPr>
        <p:txBody>
          <a:bodyPr/>
          <a:lstStyle/>
          <a:p>
            <a:pPr marL="0" indent="0">
              <a:buNone/>
            </a:pPr>
            <a:r>
              <a:rPr lang="ru-RU" sz="2800" dirty="0">
                <a:latin typeface="Times New Roman" panose="02020603050405020304" pitchFamily="18" charset="0"/>
                <a:cs typeface="Times New Roman" panose="02020603050405020304" pitchFamily="18" charset="0"/>
              </a:rPr>
              <a:t>ПРИХВАТАЊЕ ДОСТАВЉЕНИХ ПОНУДА</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txBox="1">
            <a:spLocks noChangeArrowheads="1"/>
          </p:cNvSpPr>
          <p:nvPr/>
        </p:nvSpPr>
        <p:spPr>
          <a:xfrm>
            <a:off x="251520" y="2204864"/>
            <a:ext cx="8229600" cy="3240360"/>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sr-Cyrl-RS" altLang="sr-Latn-RS" sz="1800" dirty="0">
                <a:latin typeface="Times New Roman" panose="02020603050405020304" pitchFamily="18" charset="0"/>
                <a:cs typeface="Times New Roman" panose="02020603050405020304" pitchFamily="18" charset="0"/>
              </a:rPr>
              <a:t>Новим национални стандардом је регулисано на којој продаји и у ком износу стечајни управник може да прихвати понуђену цену, без сагласности Одбора поверилаца</a:t>
            </a:r>
            <a:endParaRPr lang="en-US" altLang="sr-Latn-R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Cyrl-RS" altLang="sr-Latn-RS" sz="1800" dirty="0">
                <a:latin typeface="Times New Roman" panose="02020603050405020304" pitchFamily="18" charset="0"/>
                <a:cs typeface="Times New Roman" panose="02020603050405020304" pitchFamily="18" charset="0"/>
              </a:rPr>
              <a:t>На првој продаји једнака или већа од 50% од процењене вредности. Уколико је највиша достављена понуда испод 50% процењене вредности, потребна је сагласност Одбора поверилаца.</a:t>
            </a:r>
          </a:p>
          <a:p>
            <a:pPr algn="just">
              <a:buFont typeface="Wingdings" panose="05000000000000000000" pitchFamily="2" charset="2"/>
              <a:buChar char="Ø"/>
            </a:pPr>
            <a:r>
              <a:rPr lang="sr-Cyrl-RS" altLang="sr-Latn-RS" sz="1800" dirty="0">
                <a:latin typeface="Times New Roman" panose="02020603050405020304" pitchFamily="18" charset="0"/>
                <a:cs typeface="Times New Roman" panose="02020603050405020304" pitchFamily="18" charset="0"/>
              </a:rPr>
              <a:t>На другој продаји једнака или већа од 20%, уколико је мања од 20%, потребна је сагласност Одбора поверилаца. </a:t>
            </a:r>
          </a:p>
          <a:p>
            <a:pPr algn="just">
              <a:buFont typeface="Wingdings" panose="05000000000000000000" pitchFamily="2" charset="2"/>
              <a:buChar char="Ø"/>
            </a:pPr>
            <a:r>
              <a:rPr lang="sr-Cyrl-RS" altLang="sr-Latn-RS" sz="1800" dirty="0">
                <a:latin typeface="Times New Roman" panose="02020603050405020304" pitchFamily="18" charset="0"/>
                <a:cs typeface="Times New Roman" panose="02020603050405020304" pitchFamily="18" charset="0"/>
              </a:rPr>
              <a:t>На трећој једнака или виша од 5%, у супротном потребна је сагласност и на четвртој продаји прихвата се најбоље достављена понуда, без сагласности Одбора.</a:t>
            </a:r>
            <a:endParaRPr lang="en-US" altLang="sr-Latn-RS" sz="1800" dirty="0">
              <a:latin typeface="Times New Roman" panose="02020603050405020304" pitchFamily="18" charset="0"/>
              <a:cs typeface="Times New Roman" panose="02020603050405020304" pitchFamily="18" charset="0"/>
            </a:endParaRPr>
          </a:p>
          <a:p>
            <a:endParaRPr lang="en-US" altLang="sr-Latn-RS" dirty="0"/>
          </a:p>
        </p:txBody>
      </p:sp>
      <p:pic>
        <p:nvPicPr>
          <p:cNvPr id="4" name="Picture 3"/>
          <p:cNvPicPr>
            <a:picLocks noChangeAspect="1"/>
          </p:cNvPicPr>
          <p:nvPr/>
        </p:nvPicPr>
        <p:blipFill>
          <a:blip r:embed="rId2"/>
          <a:stretch>
            <a:fillRect/>
          </a:stretch>
        </p:blipFill>
        <p:spPr>
          <a:xfrm>
            <a:off x="683568" y="5589240"/>
            <a:ext cx="7797552" cy="1038490"/>
          </a:xfrm>
          <a:prstGeom prst="rect">
            <a:avLst/>
          </a:prstGeom>
        </p:spPr>
      </p:pic>
    </p:spTree>
    <p:extLst>
      <p:ext uri="{BB962C8B-B14F-4D97-AF65-F5344CB8AC3E}">
        <p14:creationId xmlns:p14="http://schemas.microsoft.com/office/powerpoint/2010/main" val="3389132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1036712"/>
          </a:xfrm>
        </p:spPr>
        <p:txBody>
          <a:bodyPr/>
          <a:lstStyle/>
          <a:p>
            <a:pPr marL="0" indent="0">
              <a:buNone/>
            </a:pPr>
            <a:r>
              <a:rPr lang="ru-RU" sz="2800" dirty="0">
                <a:latin typeface="Times New Roman" panose="02020603050405020304" pitchFamily="18" charset="0"/>
                <a:cs typeface="Times New Roman" panose="02020603050405020304" pitchFamily="18" charset="0"/>
              </a:rPr>
              <a:t>ПРОДАЈА ИМОВИНЕ НЕПОСРЕДНОМ ПОГОДБОМ </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txBox="1">
            <a:spLocks noChangeArrowheads="1"/>
          </p:cNvSpPr>
          <p:nvPr/>
        </p:nvSpPr>
        <p:spPr>
          <a:xfrm>
            <a:off x="395536" y="2636912"/>
            <a:ext cx="8229600" cy="3960440"/>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sr-Cyrl-RS" altLang="sr-Latn-RS" sz="1600" dirty="0">
                <a:latin typeface="Times New Roman" panose="02020603050405020304" pitchFamily="18" charset="0"/>
                <a:cs typeface="Times New Roman" panose="02020603050405020304" pitchFamily="18" charset="0"/>
              </a:rPr>
              <a:t>Продаја имовине непосредном погодбом, по Националном стандарду, подразумева продају познатом купцу по унапред познатој цени. </a:t>
            </a:r>
            <a:endParaRPr lang="en-US" altLang="sr-Latn-R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Cyrl-RS" altLang="sr-Latn-RS" sz="1600" dirty="0">
                <a:latin typeface="Times New Roman" panose="02020603050405020304" pitchFamily="18" charset="0"/>
                <a:cs typeface="Times New Roman" panose="02020603050405020304" pitchFamily="18" charset="0"/>
              </a:rPr>
              <a:t>Потребна сагласност Одбора поверилаца за овај метод продаје</a:t>
            </a:r>
          </a:p>
          <a:p>
            <a:pPr marL="0" indent="0" algn="just">
              <a:buNone/>
            </a:pPr>
            <a:endParaRPr lang="sr-Cyrl-RS" altLang="sr-Latn-R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Cyrl-RS" altLang="sr-Latn-RS" sz="1600" dirty="0">
                <a:latin typeface="Times New Roman" panose="02020603050405020304" pitchFamily="18" charset="0"/>
                <a:cs typeface="Times New Roman" panose="02020603050405020304" pitchFamily="18" charset="0"/>
              </a:rPr>
              <a:t>Сагласност разлучног, односно заложног повериоца, ако: 1) имовина која је предмет продаје предмет разлучног, односно заложног права, 2) предложена купопродајна цена од стране понуђача не покрива износ обезбеђеног потраживања и 3) уколико се претходно није покушала продаја са методима јавног надметања и јавног прикупљања понуда.</a:t>
            </a:r>
          </a:p>
          <a:p>
            <a:pPr marL="0" indent="0" algn="just">
              <a:buNone/>
            </a:pPr>
            <a:endParaRPr lang="en-US" altLang="sr-Latn-R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sr-Cyrl-RS" altLang="sr-Latn-RS" sz="1600" dirty="0">
                <a:latin typeface="Times New Roman" panose="02020603050405020304" pitchFamily="18" charset="0"/>
                <a:cs typeface="Times New Roman" panose="02020603050405020304" pitchFamily="18" charset="0"/>
              </a:rPr>
              <a:t>Обавештење о намери, плану продаје, начину уновчења, методу продаје и роковима продаје 15 дана пре одржавања продаје непосредном погодбом. </a:t>
            </a:r>
            <a:endParaRPr lang="en-US" altLang="sr-Latn-RS" dirty="0"/>
          </a:p>
        </p:txBody>
      </p:sp>
    </p:spTree>
    <p:extLst>
      <p:ext uri="{BB962C8B-B14F-4D97-AF65-F5344CB8AC3E}">
        <p14:creationId xmlns:p14="http://schemas.microsoft.com/office/powerpoint/2010/main" val="4019821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F804D7-C085-40D6-98F6-F9713E391EE9}"/>
              </a:ext>
            </a:extLst>
          </p:cNvPr>
          <p:cNvSpPr>
            <a:spLocks noGrp="1"/>
          </p:cNvSpPr>
          <p:nvPr>
            <p:ph idx="1"/>
          </p:nvPr>
        </p:nvSpPr>
        <p:spPr/>
        <p:txBody>
          <a:bodyPr/>
          <a:lstStyle/>
          <a:p>
            <a:pPr marL="0" indent="0">
              <a:buNone/>
            </a:pPr>
            <a:r>
              <a:rPr lang="sr-Cyrl-RS" sz="2800" dirty="0">
                <a:latin typeface="Times New Roman" panose="02020603050405020304" pitchFamily="18" charset="0"/>
                <a:cs typeface="Times New Roman" panose="02020603050405020304" pitchFamily="18" charset="0"/>
              </a:rPr>
              <a:t>УНОВЧЕЊЕ У СЛУЧАЈУ КАДА ЈЕ ИМОВИНА СТЕЧАЈНОГ ДУЖНИКА МАЊА ОД ВИСИНЕ ТРОШКОВА</a:t>
            </a:r>
          </a:p>
          <a:p>
            <a:pPr marL="0" indent="0">
              <a:buNone/>
            </a:pPr>
            <a:endParaRPr lang="sr-Cyrl-RS" dirty="0"/>
          </a:p>
          <a:p>
            <a:r>
              <a:rPr lang="sr-Cyrl-RS" sz="1600" dirty="0">
                <a:latin typeface="Times New Roman" panose="02020603050405020304" pitchFamily="18" charset="0"/>
                <a:cs typeface="Times New Roman" panose="02020603050405020304" pitchFamily="18" charset="0"/>
              </a:rPr>
              <a:t>Стечајни управник подноси предлог у складу са чл. 13 ст.2, те уз предлог доставља:</a:t>
            </a:r>
          </a:p>
          <a:p>
            <a:pPr marL="0" indent="0">
              <a:buNone/>
            </a:pPr>
            <a:endParaRPr lang="sr-Cyrl-RS" sz="1600" dirty="0">
              <a:latin typeface="Times New Roman" panose="02020603050405020304" pitchFamily="18" charset="0"/>
              <a:cs typeface="Times New Roman" panose="02020603050405020304" pitchFamily="18" charset="0"/>
            </a:endParaRPr>
          </a:p>
          <a:p>
            <a:pPr>
              <a:buFont typeface="+mj-lt"/>
              <a:buAutoNum type="arabicParenR"/>
            </a:pPr>
            <a:r>
              <a:rPr lang="sr-Cyrl-RS" sz="1600" dirty="0">
                <a:latin typeface="Times New Roman" panose="02020603050405020304" pitchFamily="18" charset="0"/>
                <a:cs typeface="Times New Roman" panose="02020603050405020304" pitchFamily="18" charset="0"/>
              </a:rPr>
              <a:t> Процену вредности непокретности</a:t>
            </a:r>
          </a:p>
          <a:p>
            <a:pPr>
              <a:buFont typeface="+mj-lt"/>
              <a:buAutoNum type="arabicParenR"/>
            </a:pPr>
            <a:r>
              <a:rPr lang="sr-Cyrl-RS" sz="1600" dirty="0">
                <a:latin typeface="Times New Roman" panose="02020603050405020304" pitchFamily="18" charset="0"/>
                <a:cs typeface="Times New Roman" panose="02020603050405020304" pitchFamily="18" charset="0"/>
              </a:rPr>
              <a:t> Предрачун трошкова</a:t>
            </a:r>
          </a:p>
          <a:p>
            <a:pPr>
              <a:buFont typeface="+mj-lt"/>
              <a:buAutoNum type="arabicParenR"/>
            </a:pPr>
            <a:r>
              <a:rPr lang="sr-Cyrl-RS" sz="1600" dirty="0">
                <a:latin typeface="Times New Roman" panose="02020603050405020304" pitchFamily="18" charset="0"/>
                <a:cs typeface="Times New Roman" panose="02020603050405020304" pitchFamily="18" charset="0"/>
              </a:rPr>
              <a:t> Предлог начина рокова и услова за уновчење имовине</a:t>
            </a:r>
            <a:endParaRPr lang="sr-Cyrl-C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4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82AF0D-35C9-49E1-AD64-9ECCBBFCB4D8}"/>
              </a:ext>
            </a:extLst>
          </p:cNvPr>
          <p:cNvSpPr>
            <a:spLocks noGrp="1"/>
          </p:cNvSpPr>
          <p:nvPr>
            <p:ph idx="1"/>
          </p:nvPr>
        </p:nvSpPr>
        <p:spPr>
          <a:xfrm>
            <a:off x="359173" y="1600201"/>
            <a:ext cx="6805115" cy="1108719"/>
          </a:xfrm>
        </p:spPr>
        <p:txBody>
          <a:bodyPr/>
          <a:lstStyle/>
          <a:p>
            <a:pPr marL="0" indent="0">
              <a:buNone/>
            </a:pPr>
            <a:r>
              <a:rPr lang="sr-Cyrl-RS" sz="2800" dirty="0">
                <a:latin typeface="Times New Roman" panose="02020603050405020304" pitchFamily="18" charset="0"/>
                <a:cs typeface="Times New Roman" panose="02020603050405020304" pitchFamily="18" charset="0"/>
              </a:rPr>
              <a:t>НАЧИН УНОВЧЕЊА И МЕТОД ПРОДАЈЕ</a:t>
            </a:r>
            <a:endParaRPr lang="sr-Latn-RS" sz="2800" dirty="0">
              <a:latin typeface="Times New Roman" panose="02020603050405020304" pitchFamily="18" charset="0"/>
              <a:cs typeface="Times New Roman" panose="02020603050405020304" pitchFamily="18" charset="0"/>
            </a:endParaRPr>
          </a:p>
        </p:txBody>
      </p:sp>
      <p:sp>
        <p:nvSpPr>
          <p:cNvPr id="3" name="Rectangle 8"/>
          <p:cNvSpPr txBox="1">
            <a:spLocks noChangeArrowheads="1"/>
          </p:cNvSpPr>
          <p:nvPr/>
        </p:nvSpPr>
        <p:spPr>
          <a:xfrm>
            <a:off x="323528" y="2636913"/>
            <a:ext cx="8229600" cy="3744416"/>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en-US" sz="1800" b="1" dirty="0">
                <a:latin typeface="Times New Roman" panose="02020603050405020304" pitchFamily="18" charset="0"/>
                <a:cs typeface="Times New Roman" panose="02020603050405020304" pitchFamily="18" charset="0"/>
              </a:rPr>
              <a:t>(</a:t>
            </a:r>
            <a:r>
              <a:rPr lang="sr-Cyrl-RS" sz="1800" b="1" dirty="0">
                <a:latin typeface="Times New Roman" panose="02020603050405020304" pitchFamily="18" charset="0"/>
                <a:cs typeface="Times New Roman" panose="02020603050405020304" pitchFamily="18" charset="0"/>
              </a:rPr>
              <a:t>Члан</a:t>
            </a:r>
            <a:r>
              <a:rPr lang="sr-Latn-RS" sz="18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132)</a:t>
            </a:r>
          </a:p>
          <a:p>
            <a:pPr marL="400050" indent="-346075"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За</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сваку</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продају</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имовине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која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је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оптерећена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разлучним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или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заложним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правом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току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стечајног</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поступка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путем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непосредне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погодбе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стечајни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управник</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мора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прибави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претходну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сагласност</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разлучних</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односно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заложних</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поверилаца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случају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испуњени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одређени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услови</a:t>
            </a:r>
            <a:r>
              <a:rPr lang="sr-Latn-RS"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marL="857250" lvl="2" indent="-346075"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Имовина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је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предмет</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разлучног</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односно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заложног</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прав</a:t>
            </a:r>
            <a:r>
              <a:rPr lang="en-US" sz="1800" dirty="0">
                <a:latin typeface="Times New Roman" panose="02020603050405020304" pitchFamily="18" charset="0"/>
                <a:cs typeface="Times New Roman" panose="02020603050405020304" pitchFamily="18" charset="0"/>
              </a:rPr>
              <a:t>a</a:t>
            </a:r>
          </a:p>
          <a:p>
            <a:pPr marL="857250" lvl="2" indent="-346075"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Предложена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купопродајна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цена</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или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њен</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одговарајући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део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покрива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износ</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његовог</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целокупног</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потраживања</a:t>
            </a:r>
            <a:endParaRPr lang="en-US" sz="1800" dirty="0">
              <a:latin typeface="Times New Roman" panose="02020603050405020304" pitchFamily="18" charset="0"/>
              <a:cs typeface="Times New Roman" panose="02020603050405020304" pitchFamily="18" charset="0"/>
            </a:endParaRPr>
          </a:p>
          <a:p>
            <a:pPr marL="857250" lvl="2" indent="-346075"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П</a:t>
            </a:r>
            <a:r>
              <a:rPr lang="uz-Cyrl-UZ" sz="1800" dirty="0">
                <a:latin typeface="Times New Roman" panose="02020603050405020304" pitchFamily="18" charset="0"/>
                <a:cs typeface="Times New Roman" panose="02020603050405020304" pitchFamily="18" charset="0"/>
              </a:rPr>
              <a:t>ретходно није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покушана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продаја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јавним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надметањем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или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јавним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прикупљањем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понуда</a:t>
            </a:r>
            <a:r>
              <a:rPr lang="en-US" sz="1800" dirty="0">
                <a:latin typeface="Times New Roman" panose="02020603050405020304" pitchFamily="18" charset="0"/>
                <a:cs typeface="Times New Roman" panose="02020603050405020304" pitchFamily="18" charset="0"/>
              </a:rPr>
              <a:t> </a:t>
            </a:r>
          </a:p>
          <a:p>
            <a:pPr marL="857250" lvl="2" indent="-346075"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Важи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продају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имовине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продају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правног</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лица</a:t>
            </a:r>
            <a:r>
              <a:rPr lang="sr-Latn-RS"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a:defRPr/>
            </a:pPr>
            <a:endParaRPr lang="ru-RU" altLang="ru-RU" sz="1600" dirty="0"/>
          </a:p>
        </p:txBody>
      </p:sp>
    </p:spTree>
    <p:extLst>
      <p:ext uri="{BB962C8B-B14F-4D97-AF65-F5344CB8AC3E}">
        <p14:creationId xmlns:p14="http://schemas.microsoft.com/office/powerpoint/2010/main" val="1069060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Cyrl-RS" sz="2800" b="1" dirty="0">
                <a:latin typeface="Times New Roman" panose="02020603050405020304" pitchFamily="18" charset="0"/>
                <a:cs typeface="Times New Roman" panose="02020603050405020304" pitchFamily="18" charset="0"/>
              </a:rPr>
              <a:t>САМОСТАЛНИ ЧЛАНОВИ ЗАКОНА О ИЗМЕНАМА И ДОПУНАМА ЗАКОНА О ОЗАКОЊЕЊУ ОБЈЕКАТА</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sr-Cyrl-RS" sz="2800" dirty="0">
                <a:latin typeface="Times New Roman" panose="02020603050405020304" pitchFamily="18" charset="0"/>
                <a:cs typeface="Times New Roman" panose="02020603050405020304" pitchFamily="18" charset="0"/>
              </a:rPr>
              <a:t>Сл</a:t>
            </a:r>
            <a:r>
              <a:rPr lang="en-US" sz="2800" dirty="0">
                <a:latin typeface="Times New Roman" panose="02020603050405020304" pitchFamily="18" charset="0"/>
                <a:cs typeface="Times New Roman" panose="02020603050405020304" pitchFamily="18" charset="0"/>
              </a:rPr>
              <a:t>. </a:t>
            </a:r>
            <a:r>
              <a:rPr lang="sr-Cyrl-RS" sz="2800" dirty="0">
                <a:latin typeface="Times New Roman" panose="02020603050405020304" pitchFamily="18" charset="0"/>
                <a:cs typeface="Times New Roman" panose="02020603050405020304" pitchFamily="18" charset="0"/>
              </a:rPr>
              <a:t>гласник</a:t>
            </a:r>
            <a:r>
              <a:rPr lang="en-US" sz="2800" dirty="0">
                <a:latin typeface="Times New Roman" panose="02020603050405020304" pitchFamily="18" charset="0"/>
                <a:cs typeface="Times New Roman" panose="02020603050405020304" pitchFamily="18" charset="0"/>
              </a:rPr>
              <a:t> </a:t>
            </a:r>
            <a:r>
              <a:rPr lang="sr-Cyrl-RS" sz="2800" dirty="0">
                <a:latin typeface="Times New Roman" panose="02020603050405020304" pitchFamily="18" charset="0"/>
                <a:cs typeface="Times New Roman" panose="02020603050405020304" pitchFamily="18" charset="0"/>
              </a:rPr>
              <a:t>РС</a:t>
            </a:r>
            <a:r>
              <a:rPr lang="en-US" sz="2800" dirty="0">
                <a:latin typeface="Times New Roman" panose="02020603050405020304" pitchFamily="18" charset="0"/>
                <a:cs typeface="Times New Roman" panose="02020603050405020304" pitchFamily="18" charset="0"/>
              </a:rPr>
              <a:t>", </a:t>
            </a:r>
            <a:r>
              <a:rPr lang="sr-Cyrl-RS" sz="2800" dirty="0">
                <a:latin typeface="Times New Roman" panose="02020603050405020304" pitchFamily="18" charset="0"/>
                <a:cs typeface="Times New Roman" panose="02020603050405020304" pitchFamily="18" charset="0"/>
              </a:rPr>
              <a:t>бр</a:t>
            </a:r>
            <a:r>
              <a:rPr lang="en-US" sz="2800" dirty="0">
                <a:latin typeface="Times New Roman" panose="02020603050405020304" pitchFamily="18" charset="0"/>
                <a:cs typeface="Times New Roman" panose="02020603050405020304" pitchFamily="18" charset="0"/>
              </a:rPr>
              <a:t>. 83/2018) </a:t>
            </a:r>
            <a:endParaRPr lang="sr-Cyrl-RS" sz="2800" dirty="0">
              <a:latin typeface="Times New Roman" panose="02020603050405020304" pitchFamily="18" charset="0"/>
              <a:cs typeface="Times New Roman" panose="02020603050405020304" pitchFamily="18" charset="0"/>
            </a:endParaRPr>
          </a:p>
          <a:p>
            <a:endParaRPr lang="sr-Cyrl-RS" sz="2800" dirty="0">
              <a:latin typeface="Times New Roman" panose="02020603050405020304" pitchFamily="18" charset="0"/>
              <a:cs typeface="Times New Roman" panose="02020603050405020304" pitchFamily="18" charset="0"/>
            </a:endParaRPr>
          </a:p>
          <a:p>
            <a:pPr marL="0" indent="0" algn="just">
              <a:buNone/>
            </a:pPr>
            <a:r>
              <a:rPr lang="sr-Cyrl-RS" sz="2400" dirty="0">
                <a:latin typeface="Times New Roman" panose="02020603050405020304" pitchFamily="18" charset="0"/>
                <a:cs typeface="Times New Roman" panose="02020603050405020304" pitchFamily="18" charset="0"/>
              </a:rPr>
              <a:t>Члан 28.</a:t>
            </a:r>
          </a:p>
          <a:p>
            <a:pPr algn="just">
              <a:buFont typeface="Wingdings" panose="05000000000000000000" pitchFamily="2" charset="2"/>
              <a:buChar char="Ø"/>
            </a:pPr>
            <a:r>
              <a:rPr lang="sr-Cyrl-RS" sz="2400" dirty="0">
                <a:latin typeface="Times New Roman" panose="02020603050405020304" pitchFamily="18" charset="0"/>
                <a:cs typeface="Times New Roman" panose="02020603050405020304" pitchFamily="18" charset="0"/>
              </a:rPr>
              <a:t> Достава потврде од стране надлежног органа да је објекат у поступку озакоњења</a:t>
            </a:r>
          </a:p>
          <a:p>
            <a:pPr algn="just">
              <a:buFont typeface="Wingdings" panose="05000000000000000000" pitchFamily="2" charset="2"/>
              <a:buChar char="Ø"/>
            </a:pPr>
            <a:r>
              <a:rPr lang="sr-Cyrl-RS" sz="2400" dirty="0">
                <a:latin typeface="Times New Roman" panose="02020603050405020304" pitchFamily="18" charset="0"/>
                <a:cs typeface="Times New Roman" panose="02020603050405020304" pitchFamily="18" charset="0"/>
              </a:rPr>
              <a:t> Упис забране отуђења у виду забележбе</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91287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3645024"/>
            <a:ext cx="8229600" cy="748680"/>
          </a:xfrm>
        </p:spPr>
        <p:txBody>
          <a:bodyPr/>
          <a:lstStyle/>
          <a:p>
            <a:pPr marL="0" indent="0" algn="ctr">
              <a:buNone/>
            </a:pPr>
            <a:r>
              <a:rPr lang="sr-Cyrl-RS" dirty="0">
                <a:latin typeface="Times New Roman" panose="02020603050405020304" pitchFamily="18" charset="0"/>
                <a:cs typeface="Times New Roman" panose="02020603050405020304" pitchFamily="18" charset="0"/>
              </a:rPr>
              <a:t>ХВАЛА НА ПАЖЊИ!</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95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964703"/>
          </a:xfrm>
        </p:spPr>
        <p:txBody>
          <a:bodyPr/>
          <a:lstStyle/>
          <a:p>
            <a:pPr marL="0" indent="0">
              <a:buNone/>
            </a:pPr>
            <a:r>
              <a:rPr lang="ru-RU" sz="2800" dirty="0">
                <a:latin typeface="Times New Roman" panose="02020603050405020304" pitchFamily="18" charset="0"/>
                <a:cs typeface="Times New Roman" panose="02020603050405020304" pitchFamily="18" charset="0"/>
              </a:rPr>
              <a:t>ПРОЦЕНА ВРЕДНОСТИ ИМОВИНЕ У СТЕЧАЈУ</a:t>
            </a:r>
            <a:endParaRPr lang="en-US" sz="2800" dirty="0">
              <a:latin typeface="Times New Roman" panose="02020603050405020304" pitchFamily="18" charset="0"/>
              <a:cs typeface="Times New Roman" panose="02020603050405020304" pitchFamily="18" charset="0"/>
            </a:endParaRPr>
          </a:p>
        </p:txBody>
      </p:sp>
      <p:sp>
        <p:nvSpPr>
          <p:cNvPr id="3" name="Rectangle 8"/>
          <p:cNvSpPr txBox="1">
            <a:spLocks noChangeArrowheads="1"/>
          </p:cNvSpPr>
          <p:nvPr/>
        </p:nvSpPr>
        <p:spPr>
          <a:xfrm>
            <a:off x="457200" y="2564904"/>
            <a:ext cx="8229600" cy="3888431"/>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en-US" sz="1800" dirty="0">
                <a:latin typeface="Times New Roman" panose="02020603050405020304" pitchFamily="18" charset="0"/>
                <a:cs typeface="Times New Roman" panose="02020603050405020304" pitchFamily="18" charset="0"/>
              </a:rPr>
              <a:t>(</a:t>
            </a:r>
            <a:r>
              <a:rPr lang="sr-Cyrl-RS" sz="1800" dirty="0">
                <a:latin typeface="Times New Roman" panose="02020603050405020304" pitchFamily="18" charset="0"/>
                <a:cs typeface="Times New Roman" panose="02020603050405020304" pitchFamily="18" charset="0"/>
              </a:rPr>
              <a:t>Чл</a:t>
            </a:r>
            <a:r>
              <a:rPr lang="en-US" sz="1800" dirty="0">
                <a:latin typeface="Times New Roman" panose="02020603050405020304" pitchFamily="18" charset="0"/>
                <a:cs typeface="Times New Roman" panose="02020603050405020304" pitchFamily="18" charset="0"/>
              </a:rPr>
              <a:t>. 53</a:t>
            </a:r>
            <a:r>
              <a:rPr lang="sr-Cyrl-RS" sz="1800" dirty="0">
                <a:latin typeface="Times New Roman" panose="02020603050405020304" pitchFamily="18" charset="0"/>
                <a:cs typeface="Times New Roman" panose="02020603050405020304" pitchFamily="18" charset="0"/>
              </a:rPr>
              <a:t>а</a:t>
            </a:r>
            <a:r>
              <a:rPr lang="en-US" sz="1800" dirty="0">
                <a:latin typeface="Times New Roman" panose="02020603050405020304" pitchFamily="18" charset="0"/>
                <a:cs typeface="Times New Roman" panose="02020603050405020304" pitchFamily="18" charset="0"/>
              </a:rPr>
              <a:t>, 132 </a:t>
            </a:r>
            <a:r>
              <a:rPr lang="sr-Cyrl-RS" sz="1800" dirty="0">
                <a:latin typeface="Times New Roman" panose="02020603050405020304" pitchFamily="18" charset="0"/>
                <a:cs typeface="Times New Roman" panose="02020603050405020304" pitchFamily="18" charset="0"/>
              </a:rPr>
              <a:t>и</a:t>
            </a:r>
            <a:r>
              <a:rPr lang="sr-Latn-R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156)</a:t>
            </a:r>
          </a:p>
          <a:p>
            <a:pPr marL="400050" indent="-285750" algn="just">
              <a:buFont typeface="Wingdings" panose="05000000000000000000" pitchFamily="2" charset="2"/>
              <a:buChar char="Ø"/>
              <a:defRPr/>
            </a:pPr>
            <a:r>
              <a:rPr lang="uz-Cyrl-UZ" sz="1800" dirty="0">
                <a:latin typeface="Times New Roman" panose="02020603050405020304" pitchFamily="18" charset="0"/>
                <a:cs typeface="Times New Roman" panose="02020603050405020304" pitchFamily="18" charset="0"/>
              </a:rPr>
              <a:t>Овлашћено стручно лице (проценитељ) у поступку стечаја мора бити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стручно</a:t>
            </a:r>
            <a:r>
              <a:rPr lang="uz-Cyrl-UZ" sz="1800" dirty="0">
                <a:latin typeface="Times New Roman" panose="02020603050405020304" pitchFamily="18" charset="0"/>
                <a:cs typeface="Times New Roman" panose="02020603050405020304" pitchFamily="18" charset="0"/>
              </a:rPr>
              <a:t> лице које поседује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одговарајућу</a:t>
            </a:r>
            <a:r>
              <a:rPr lang="uz-Cyrl-UZ" sz="1800" dirty="0">
                <a:latin typeface="Times New Roman" panose="02020603050405020304" pitchFamily="18" charset="0"/>
                <a:cs typeface="Times New Roman" panose="02020603050405020304" pitchFamily="18" charset="0"/>
              </a:rPr>
              <a:t> лиценцу </a:t>
            </a:r>
            <a:r>
              <a:rPr lang="sr-Cyrl-RS" sz="1800" dirty="0">
                <a:latin typeface="Times New Roman" panose="02020603050405020304" pitchFamily="18" charset="0"/>
                <a:cs typeface="Times New Roman" panose="02020603050405020304" pitchFamily="18" charset="0"/>
              </a:rPr>
              <a:t>за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вршење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процена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складу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Законом о проценитељима вредности непокретности</a:t>
            </a:r>
          </a:p>
          <a:p>
            <a:pPr marL="114300" indent="0" algn="just">
              <a:buNone/>
              <a:defRPr/>
            </a:pPr>
            <a:endParaRPr lang="sr-Cyrl-RS" sz="1800" dirty="0">
              <a:latin typeface="Times New Roman" panose="02020603050405020304" pitchFamily="18" charset="0"/>
              <a:cs typeface="Times New Roman" panose="02020603050405020304" pitchFamily="18" charset="0"/>
            </a:endParaRPr>
          </a:p>
          <a:p>
            <a:pPr marL="400050" indent="-285750"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Измена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складу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Законом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проценитељима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вредности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непокретности</a:t>
            </a:r>
          </a:p>
          <a:p>
            <a:pPr marL="114300" indent="0" algn="just">
              <a:buNone/>
              <a:defRPr/>
            </a:pPr>
            <a:endParaRPr lang="en-US" sz="1800" dirty="0">
              <a:latin typeface="Times New Roman" panose="02020603050405020304" pitchFamily="18" charset="0"/>
              <a:cs typeface="Times New Roman" panose="02020603050405020304" pitchFamily="18" charset="0"/>
            </a:endParaRPr>
          </a:p>
          <a:p>
            <a:pPr marL="400050" indent="-285750" algn="just">
              <a:buFont typeface="Wingdings" panose="05000000000000000000" pitchFamily="2" charset="2"/>
              <a:buChar char="Ø"/>
              <a:defRPr/>
            </a:pPr>
            <a:r>
              <a:rPr lang="uz-Cyrl-UZ" sz="1800" dirty="0">
                <a:latin typeface="Times New Roman" panose="02020603050405020304" pitchFamily="18" charset="0"/>
                <a:cs typeface="Times New Roman" panose="02020603050405020304" pitchFamily="18" charset="0"/>
              </a:rPr>
              <a:t>У случају </a:t>
            </a:r>
            <a:r>
              <a:rPr lang="sr-Cyrl-RS" sz="1800" dirty="0">
                <a:latin typeface="Times New Roman" panose="02020603050405020304" pitchFamily="18" charset="0"/>
                <a:cs typeface="Times New Roman" panose="02020603050405020304" pitchFamily="18" charset="0"/>
              </a:rPr>
              <a:t>процене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ради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продаје</a:t>
            </a:r>
            <a:r>
              <a:rPr lang="uz-Cyrl-UZ" sz="1800" dirty="0">
                <a:latin typeface="Times New Roman" panose="02020603050405020304" pitchFamily="18" charset="0"/>
                <a:cs typeface="Times New Roman" panose="02020603050405020304" pitchFamily="18" charset="0"/>
              </a:rPr>
              <a:t> имовинск</a:t>
            </a:r>
            <a:r>
              <a:rPr lang="sr-Cyrl-RS" sz="1800" dirty="0">
                <a:latin typeface="Times New Roman" panose="02020603050405020304" pitchFamily="18" charset="0"/>
                <a:cs typeface="Times New Roman" panose="02020603050405020304" pitchFamily="18" charset="0"/>
              </a:rPr>
              <a:t>их</a:t>
            </a:r>
            <a:r>
              <a:rPr lang="uz-Cyrl-UZ" sz="1800" dirty="0">
                <a:latin typeface="Times New Roman" panose="02020603050405020304" pitchFamily="18" charset="0"/>
                <a:cs typeface="Times New Roman" panose="02020603050405020304" pitchFamily="18" charset="0"/>
              </a:rPr>
              <a:t> целин</a:t>
            </a:r>
            <a:r>
              <a:rPr lang="sr-Cyrl-RS" sz="1800" dirty="0">
                <a:latin typeface="Times New Roman" panose="02020603050405020304" pitchFamily="18" charset="0"/>
                <a:cs typeface="Times New Roman" panose="02020603050405020304" pitchFamily="18" charset="0"/>
              </a:rPr>
              <a:t>а</a:t>
            </a:r>
            <a:r>
              <a:rPr lang="uz-Cyrl-UZ" sz="1800" dirty="0">
                <a:latin typeface="Times New Roman" panose="02020603050405020304" pitchFamily="18" charset="0"/>
                <a:cs typeface="Times New Roman" panose="02020603050405020304" pitchFamily="18" charset="0"/>
              </a:rPr>
              <a:t> или продај</a:t>
            </a:r>
            <a:r>
              <a:rPr lang="sr-Cyrl-RS" sz="1800" dirty="0">
                <a:latin typeface="Times New Roman" panose="02020603050405020304" pitchFamily="18" charset="0"/>
                <a:cs typeface="Times New Roman" panose="02020603050405020304" pitchFamily="18" charset="0"/>
              </a:rPr>
              <a:t>е</a:t>
            </a:r>
            <a:r>
              <a:rPr lang="uz-Cyrl-UZ" sz="1800" dirty="0">
                <a:latin typeface="Times New Roman" panose="02020603050405020304" pitchFamily="18" charset="0"/>
                <a:cs typeface="Times New Roman" panose="02020603050405020304" pitchFamily="18" charset="0"/>
              </a:rPr>
              <a:t> правног лица</a:t>
            </a:r>
            <a:r>
              <a:rPr lang="en-US" sz="1800" dirty="0">
                <a:latin typeface="Times New Roman" panose="02020603050405020304" pitchFamily="18" charset="0"/>
                <a:cs typeface="Times New Roman" panose="02020603050405020304" pitchFamily="18" charset="0"/>
              </a:rPr>
              <a:t>,</a:t>
            </a:r>
            <a:r>
              <a:rPr lang="uz-Cyrl-UZ" sz="1800" dirty="0">
                <a:latin typeface="Times New Roman" panose="02020603050405020304" pitchFamily="18" charset="0"/>
                <a:cs typeface="Times New Roman" panose="02020603050405020304" pitchFamily="18" charset="0"/>
              </a:rPr>
              <a:t> разлучни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односно</a:t>
            </a:r>
            <a:r>
              <a:rPr lang="uz-Cyrl-UZ" sz="1800" dirty="0">
                <a:latin typeface="Times New Roman" panose="02020603050405020304" pitchFamily="18" charset="0"/>
                <a:cs typeface="Times New Roman" panose="02020603050405020304" pitchFamily="18" charset="0"/>
              </a:rPr>
              <a:t> заложни поверилац </a:t>
            </a:r>
            <a:r>
              <a:rPr lang="sr-Cyrl-RS" sz="1800" dirty="0">
                <a:latin typeface="Times New Roman" panose="02020603050405020304" pitchFamily="18" charset="0"/>
                <a:cs typeface="Times New Roman" panose="02020603050405020304" pitchFamily="18" charset="0"/>
              </a:rPr>
              <a:t>је</a:t>
            </a:r>
            <a:r>
              <a:rPr lang="sr-Latn-RS" sz="1800" dirty="0">
                <a:latin typeface="Times New Roman" panose="02020603050405020304" pitchFamily="18" charset="0"/>
                <a:cs typeface="Times New Roman" panose="02020603050405020304" pitchFamily="18" charset="0"/>
              </a:rPr>
              <a:t> </a:t>
            </a:r>
            <a:r>
              <a:rPr lang="uz-Cyrl-UZ" sz="1800" dirty="0">
                <a:latin typeface="Times New Roman" panose="02020603050405020304" pitchFamily="18" charset="0"/>
                <a:cs typeface="Times New Roman" panose="02020603050405020304" pitchFamily="18" charset="0"/>
              </a:rPr>
              <a:t>овлашћен да улож</a:t>
            </a:r>
            <a:r>
              <a:rPr lang="sr-Cyrl-RS" sz="1800" dirty="0">
                <a:latin typeface="Times New Roman" panose="02020603050405020304" pitchFamily="18" charset="0"/>
                <a:cs typeface="Times New Roman" panose="02020603050405020304" pitchFamily="18" charset="0"/>
              </a:rPr>
              <a:t>и</a:t>
            </a:r>
            <a:r>
              <a:rPr lang="uz-Cyrl-UZ" sz="1800" dirty="0">
                <a:latin typeface="Times New Roman" panose="02020603050405020304" pitchFamily="18" charset="0"/>
                <a:cs typeface="Times New Roman" panose="02020603050405020304" pitchFamily="18" charset="0"/>
              </a:rPr>
              <a:t> примедбу на процену</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вредности</a:t>
            </a:r>
            <a:endParaRPr lang="en-US" sz="1800" dirty="0">
              <a:latin typeface="Times New Roman" panose="02020603050405020304" pitchFamily="18" charset="0"/>
              <a:cs typeface="Times New Roman" panose="02020603050405020304" pitchFamily="18" charset="0"/>
            </a:endParaRPr>
          </a:p>
          <a:p>
            <a:pPr marL="0" indent="0">
              <a:buNone/>
              <a:defRPr/>
            </a:pPr>
            <a:endParaRPr lang="ru-RU" altLang="ru-RU" sz="1600" dirty="0"/>
          </a:p>
        </p:txBody>
      </p:sp>
    </p:spTree>
    <p:extLst>
      <p:ext uri="{BB962C8B-B14F-4D97-AF65-F5344CB8AC3E}">
        <p14:creationId xmlns:p14="http://schemas.microsoft.com/office/powerpoint/2010/main" val="362493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746" y="1196752"/>
            <a:ext cx="8229600" cy="1224136"/>
          </a:xfrm>
        </p:spPr>
        <p:txBody>
          <a:bodyPr/>
          <a:lstStyle/>
          <a:p>
            <a:pPr marL="0" indent="0">
              <a:buNone/>
            </a:pPr>
            <a:r>
              <a:rPr lang="ru-RU" sz="2800" dirty="0">
                <a:latin typeface="Times New Roman" panose="02020603050405020304" pitchFamily="18" charset="0"/>
                <a:cs typeface="Times New Roman" panose="02020603050405020304" pitchFamily="18" charset="0"/>
              </a:rPr>
              <a:t>ЗНАЧАЈНИ МЕХАНИЗМИ У ЦИЉУ ДЕЛОТВОРНЕ ПРОДАЈЕ ИМОВИНЕ</a:t>
            </a:r>
            <a:endParaRPr lang="en-US" dirty="0">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457200" y="2060849"/>
            <a:ext cx="8229600" cy="4797152"/>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lgn="just">
              <a:buFontTx/>
              <a:buNone/>
              <a:defRPr/>
            </a:pPr>
            <a:r>
              <a:rPr lang="en-US" sz="1600" dirty="0">
                <a:latin typeface="Times New Roman" panose="02020603050405020304" pitchFamily="18" charset="0"/>
                <a:cs typeface="Times New Roman" panose="02020603050405020304" pitchFamily="18" charset="0"/>
              </a:rPr>
              <a:t>(</a:t>
            </a:r>
            <a:r>
              <a:rPr lang="sr-Cyrl-RS" sz="1600" dirty="0">
                <a:latin typeface="Times New Roman" panose="02020603050405020304" pitchFamily="18" charset="0"/>
                <a:cs typeface="Times New Roman" panose="02020603050405020304" pitchFamily="18" charset="0"/>
              </a:rPr>
              <a:t>Чл</a:t>
            </a:r>
            <a:r>
              <a:rPr lang="en-US" sz="1600" dirty="0">
                <a:latin typeface="Times New Roman" panose="02020603050405020304" pitchFamily="18" charset="0"/>
                <a:cs typeface="Times New Roman" panose="02020603050405020304" pitchFamily="18" charset="0"/>
              </a:rPr>
              <a:t>. 36 </a:t>
            </a:r>
            <a:r>
              <a:rPr lang="sr-Cyrl-RS" sz="1600" dirty="0">
                <a:latin typeface="Times New Roman" panose="02020603050405020304" pitchFamily="18" charset="0"/>
                <a:cs typeface="Times New Roman" panose="02020603050405020304" pitchFamily="18" charset="0"/>
              </a:rPr>
              <a:t>и</a:t>
            </a:r>
            <a:r>
              <a:rPr lang="sr-Latn-R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133)</a:t>
            </a:r>
          </a:p>
          <a:p>
            <a:pPr marL="460375" indent="-346075" algn="just">
              <a:buFont typeface="Wingdings" panose="05000000000000000000" pitchFamily="2" charset="2"/>
              <a:buChar char="Ø"/>
              <a:defRPr/>
            </a:pPr>
            <a:r>
              <a:rPr lang="sr-Cyrl-RS" sz="1600" dirty="0">
                <a:latin typeface="Times New Roman" panose="02020603050405020304" pitchFamily="18" charset="0"/>
                <a:cs typeface="Times New Roman" panose="02020603050405020304" pitchFamily="18" charset="0"/>
              </a:rPr>
              <a:t>Олакшано одлучивање (гласање)</a:t>
            </a:r>
            <a:endParaRPr lang="en-US" sz="1600" dirty="0">
              <a:latin typeface="Times New Roman" panose="02020603050405020304" pitchFamily="18" charset="0"/>
              <a:cs typeface="Times New Roman" panose="02020603050405020304" pitchFamily="18" charset="0"/>
            </a:endParaRPr>
          </a:p>
          <a:p>
            <a:pPr marL="917575" lvl="2" indent="-346075" algn="just">
              <a:buFont typeface="Wingdings" panose="05000000000000000000" pitchFamily="2" charset="2"/>
              <a:buChar char="Ø"/>
              <a:defRPr/>
            </a:pPr>
            <a:r>
              <a:rPr lang="sr-Cyrl-RS" sz="1600" dirty="0">
                <a:latin typeface="Times New Roman" panose="02020603050405020304" pitchFamily="18" charset="0"/>
                <a:cs typeface="Times New Roman" panose="02020603050405020304" pitchFamily="18" charset="0"/>
              </a:rPr>
              <a:t>Потребна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већина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необезбеђених</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поверилаца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за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изгласавање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смањена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на</a:t>
            </a:r>
            <a:r>
              <a:rPr lang="sr-Latn-R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50% </a:t>
            </a:r>
            <a:r>
              <a:rPr lang="sr-Cyrl-RS" sz="1600" dirty="0">
                <a:latin typeface="Times New Roman" panose="02020603050405020304" pitchFamily="18" charset="0"/>
                <a:cs typeface="Times New Roman" panose="02020603050405020304" pitchFamily="18" charset="0"/>
              </a:rPr>
              <a:t>свих</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необезбеђених</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поверилаца</a:t>
            </a:r>
            <a:endParaRPr lang="en-US" sz="1600" dirty="0">
              <a:latin typeface="Times New Roman" panose="02020603050405020304" pitchFamily="18" charset="0"/>
              <a:cs typeface="Times New Roman" panose="02020603050405020304" pitchFamily="18" charset="0"/>
            </a:endParaRPr>
          </a:p>
          <a:p>
            <a:pPr marL="917575" lvl="2" indent="-346075" algn="just">
              <a:buFont typeface="Wingdings" panose="05000000000000000000" pitchFamily="2" charset="2"/>
              <a:buChar char="Ø"/>
              <a:defRPr/>
            </a:pPr>
            <a:r>
              <a:rPr lang="sr-Cyrl-RS" sz="1600" dirty="0">
                <a:latin typeface="Times New Roman" panose="02020603050405020304" pitchFamily="18" charset="0"/>
                <a:cs typeface="Times New Roman" panose="02020603050405020304" pitchFamily="18" charset="0"/>
              </a:rPr>
              <a:t>Ранија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правила су</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захтевала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да</a:t>
            </a:r>
            <a:r>
              <a:rPr lang="sr-Latn-R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70% </a:t>
            </a:r>
            <a:r>
              <a:rPr lang="sr-Cyrl-RS" sz="1600" dirty="0">
                <a:latin typeface="Times New Roman" panose="02020603050405020304" pitchFamily="18" charset="0"/>
                <a:cs typeface="Times New Roman" panose="02020603050405020304" pitchFamily="18" charset="0"/>
              </a:rPr>
              <a:t>свих</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необезбеђених</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поверилаца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гласа</a:t>
            </a:r>
            <a:endParaRPr lang="en-US" sz="1600" dirty="0">
              <a:latin typeface="Times New Roman" panose="02020603050405020304" pitchFamily="18" charset="0"/>
              <a:cs typeface="Times New Roman" panose="02020603050405020304" pitchFamily="18" charset="0"/>
            </a:endParaRPr>
          </a:p>
          <a:p>
            <a:pPr marL="400050" indent="-285750" algn="just">
              <a:buFont typeface="Wingdings" panose="05000000000000000000" pitchFamily="2" charset="2"/>
              <a:buChar char="Ø"/>
              <a:defRPr/>
            </a:pPr>
            <a:r>
              <a:rPr lang="sr-Cyrl-RS" sz="1600" dirty="0">
                <a:latin typeface="Times New Roman" panose="02020603050405020304" pitchFamily="18" charset="0"/>
                <a:cs typeface="Times New Roman" panose="02020603050405020304" pitchFamily="18" charset="0"/>
              </a:rPr>
              <a:t>Разјашњени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ојачани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правни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лекови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на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располагању</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обезбеђеним</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повериоцима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одбору</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повериоца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у</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вези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са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продајом</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имовине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која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је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предмет</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обезбеђења</a:t>
            </a:r>
            <a:endParaRPr lang="en-US" sz="1600" dirty="0">
              <a:latin typeface="Times New Roman" panose="02020603050405020304" pitchFamily="18" charset="0"/>
              <a:cs typeface="Times New Roman" panose="02020603050405020304" pitchFamily="18" charset="0"/>
            </a:endParaRPr>
          </a:p>
          <a:p>
            <a:pPr marL="857250" lvl="2" indent="-285750" algn="just">
              <a:buFont typeface="Wingdings" panose="05000000000000000000" pitchFamily="2" charset="2"/>
              <a:buChar char="Ø"/>
              <a:defRPr/>
            </a:pPr>
            <a:r>
              <a:rPr lang="sr-Cyrl-RS" sz="1600" dirty="0">
                <a:latin typeface="Times New Roman" panose="02020603050405020304" pitchFamily="18" charset="0"/>
                <a:cs typeface="Times New Roman" panose="02020603050405020304" pitchFamily="18" charset="0"/>
              </a:rPr>
              <a:t>Уместо</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примедбе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на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продају</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предлога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оправданијег</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начина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продаје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постоји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само</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један</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правни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лек</a:t>
            </a:r>
            <a:r>
              <a:rPr lang="en-U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који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обухвата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оба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концепта</a:t>
            </a:r>
            <a:r>
              <a:rPr lang="en-US" sz="1600" dirty="0">
                <a:latin typeface="Times New Roman" panose="02020603050405020304" pitchFamily="18" charset="0"/>
                <a:cs typeface="Times New Roman" panose="02020603050405020304" pitchFamily="18" charset="0"/>
              </a:rPr>
              <a:t>) </a:t>
            </a:r>
          </a:p>
          <a:p>
            <a:pPr marL="857250" lvl="2" indent="-285750" algn="just">
              <a:buFont typeface="Wingdings" panose="05000000000000000000" pitchFamily="2" charset="2"/>
              <a:buChar char="Ø"/>
              <a:defRPr/>
            </a:pPr>
            <a:r>
              <a:rPr lang="sr-Cyrl-RS" sz="1600" dirty="0">
                <a:latin typeface="Times New Roman" panose="02020603050405020304" pitchFamily="18" charset="0"/>
                <a:cs typeface="Times New Roman" panose="02020603050405020304" pitchFamily="18" charset="0"/>
              </a:rPr>
              <a:t>Примедба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на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продају</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не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мора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да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има</a:t>
            </a:r>
            <a:r>
              <a:rPr lang="sr-Latn-R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sr-Cyrl-RS" sz="1600" dirty="0">
                <a:latin typeface="Times New Roman" panose="02020603050405020304" pitchFamily="18" charset="0"/>
                <a:cs typeface="Times New Roman" panose="02020603050405020304" pitchFamily="18" charset="0"/>
              </a:rPr>
              <a:t>прописани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правни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основ</a:t>
            </a:r>
            <a:r>
              <a:rPr lang="en-US" sz="1600" dirty="0">
                <a:latin typeface="Times New Roman" panose="02020603050405020304" pitchFamily="18" charset="0"/>
                <a:cs typeface="Times New Roman" panose="02020603050405020304" pitchFamily="18" charset="0"/>
              </a:rPr>
              <a:t>”</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што</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је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био</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нејасан</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термин</a:t>
            </a:r>
            <a:endParaRPr lang="en-US" sz="1600" dirty="0">
              <a:latin typeface="Times New Roman" panose="02020603050405020304" pitchFamily="18" charset="0"/>
              <a:cs typeface="Times New Roman" panose="02020603050405020304" pitchFamily="18" charset="0"/>
            </a:endParaRPr>
          </a:p>
          <a:p>
            <a:pPr marL="857250" lvl="2" indent="-285750" algn="just">
              <a:buFont typeface="Wingdings" panose="05000000000000000000" pitchFamily="2" charset="2"/>
              <a:buChar char="Ø"/>
              <a:defRPr/>
            </a:pPr>
            <a:r>
              <a:rPr lang="sr-Cyrl-RS" sz="1600" dirty="0">
                <a:latin typeface="Times New Roman" panose="02020603050405020304" pitchFamily="18" charset="0"/>
                <a:cs typeface="Times New Roman" panose="02020603050405020304" pitchFamily="18" charset="0"/>
              </a:rPr>
              <a:t>Рок</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за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примедбу</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повезан</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са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обавештењем</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продаји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уместо</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са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датумом</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надметања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да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би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се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суду</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оставило</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довољно</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времена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да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донесе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одлуку</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да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стечајни</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управник</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предузме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одговарајуће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радње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у</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циљу</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избегавања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непотребних</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трошкова</a:t>
            </a:r>
            <a:endParaRPr lang="en-US" sz="1600" dirty="0">
              <a:latin typeface="Times New Roman" panose="02020603050405020304" pitchFamily="18" charset="0"/>
              <a:cs typeface="Times New Roman" panose="02020603050405020304" pitchFamily="18" charset="0"/>
            </a:endParaRPr>
          </a:p>
          <a:p>
            <a:pPr marL="857250" lvl="2" indent="-285750" algn="just">
              <a:buFont typeface="Wingdings" panose="05000000000000000000" pitchFamily="2" charset="2"/>
              <a:buChar char="Ø"/>
              <a:defRPr/>
            </a:pPr>
            <a:r>
              <a:rPr lang="sr-Cyrl-RS" sz="1600" dirty="0">
                <a:latin typeface="Times New Roman" panose="02020603050405020304" pitchFamily="18" charset="0"/>
                <a:cs typeface="Times New Roman" panose="02020603050405020304" pitchFamily="18" charset="0"/>
              </a:rPr>
              <a:t>Важна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промена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да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продаја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није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могућа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док</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суд</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не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донесе</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одлуку</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по</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примедби</a:t>
            </a:r>
            <a:r>
              <a:rPr lang="en-U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решава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проблем</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прећутног</a:t>
            </a:r>
            <a:r>
              <a:rPr lang="en-U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одобрења</a:t>
            </a:r>
            <a:r>
              <a:rPr lang="sr-Latn-R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суда</a:t>
            </a:r>
            <a:r>
              <a:rPr lang="en-US" sz="1600" dirty="0">
                <a:latin typeface="Times New Roman" panose="02020603050405020304" pitchFamily="18" charset="0"/>
                <a:cs typeface="Times New Roman" panose="02020603050405020304" pitchFamily="18" charset="0"/>
              </a:rPr>
              <a:t>)</a:t>
            </a:r>
          </a:p>
          <a:p>
            <a:pPr marL="0" indent="0">
              <a:buFontTx/>
              <a:buNone/>
              <a:defRPr/>
            </a:pPr>
            <a:endParaRPr lang="en-US" sz="1600" dirty="0">
              <a:latin typeface="Times New Roman" panose="02020603050405020304" pitchFamily="18" charset="0"/>
              <a:cs typeface="Times New Roman" panose="02020603050405020304" pitchFamily="18" charset="0"/>
            </a:endParaRPr>
          </a:p>
          <a:p>
            <a:pPr>
              <a:defRPr/>
            </a:pPr>
            <a:endParaRPr lang="en-US" sz="1600" dirty="0">
              <a:latin typeface="Times New Roman" panose="02020603050405020304" pitchFamily="18" charset="0"/>
              <a:cs typeface="Times New Roman" panose="02020603050405020304" pitchFamily="18" charset="0"/>
            </a:endParaRPr>
          </a:p>
          <a:p>
            <a:pPr>
              <a:defRPr/>
            </a:pPr>
            <a:endParaRPr lang="sr-Cyrl-RS" sz="1600" dirty="0">
              <a:latin typeface="Times New Roman" panose="02020603050405020304" pitchFamily="18" charset="0"/>
              <a:cs typeface="Times New Roman" panose="02020603050405020304" pitchFamily="18" charset="0"/>
            </a:endParaRPr>
          </a:p>
          <a:p>
            <a:pPr>
              <a:defRP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526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1584175"/>
          </a:xfrm>
        </p:spPr>
        <p:txBody>
          <a:bodyPr/>
          <a:lstStyle/>
          <a:p>
            <a:pPr marL="0" indent="0">
              <a:buNone/>
            </a:pPr>
            <a:r>
              <a:rPr lang="ru-RU" sz="2800" dirty="0">
                <a:latin typeface="Times New Roman" panose="02020603050405020304" pitchFamily="18" charset="0"/>
                <a:cs typeface="Times New Roman" panose="02020603050405020304" pitchFamily="18" charset="0"/>
              </a:rPr>
              <a:t>ПОБИЈАЊЕ СПРОВЕДЕНИХ РАДЊИ У ПОСТУПКУ ПРОДАЈЕ ИМОВИНЕ СТЕЧАЈНОГ ДУЖНИКА</a:t>
            </a:r>
          </a:p>
          <a:p>
            <a:endParaRPr lang="en-US" dirty="0"/>
          </a:p>
        </p:txBody>
      </p:sp>
      <p:sp>
        <p:nvSpPr>
          <p:cNvPr id="3" name="Content Placeholder 2"/>
          <p:cNvSpPr txBox="1">
            <a:spLocks/>
          </p:cNvSpPr>
          <p:nvPr/>
        </p:nvSpPr>
        <p:spPr>
          <a:xfrm>
            <a:off x="457200" y="2852935"/>
            <a:ext cx="8229600" cy="2736305"/>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lgn="just">
              <a:buFontTx/>
              <a:buNone/>
              <a:defRPr/>
            </a:pPr>
            <a:r>
              <a:rPr lang="en-US" sz="1800" dirty="0">
                <a:latin typeface="Times New Roman" panose="02020603050405020304" pitchFamily="18" charset="0"/>
                <a:cs typeface="Times New Roman" panose="02020603050405020304" pitchFamily="18" charset="0"/>
              </a:rPr>
              <a:t>(</a:t>
            </a:r>
            <a:r>
              <a:rPr lang="sr-Cyrl-RS" sz="1800" dirty="0">
                <a:latin typeface="Times New Roman" panose="02020603050405020304" pitchFamily="18" charset="0"/>
                <a:cs typeface="Times New Roman" panose="02020603050405020304" pitchFamily="18" charset="0"/>
              </a:rPr>
              <a:t>Члан</a:t>
            </a:r>
            <a:r>
              <a:rPr lang="en-US" sz="1800" dirty="0">
                <a:latin typeface="Times New Roman" panose="02020603050405020304" pitchFamily="18" charset="0"/>
                <a:cs typeface="Times New Roman" panose="02020603050405020304" pitchFamily="18" charset="0"/>
              </a:rPr>
              <a:t> 133)</a:t>
            </a:r>
          </a:p>
          <a:p>
            <a:pPr marL="400050" indent="-285750"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Није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могуће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уложити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примедбу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већ</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извршену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продају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имовине</a:t>
            </a:r>
            <a:endParaRPr lang="en-US" sz="1800" dirty="0">
              <a:latin typeface="Times New Roman" panose="02020603050405020304" pitchFamily="18" charset="0"/>
              <a:cs typeface="Times New Roman" panose="02020603050405020304" pitchFamily="18" charset="0"/>
            </a:endParaRPr>
          </a:p>
          <a:p>
            <a:pPr marL="400050" indent="-285750" algn="just">
              <a:buFont typeface="Wingdings" panose="05000000000000000000" pitchFamily="2" charset="2"/>
              <a:buChar char="Ø"/>
              <a:defRPr/>
            </a:pPr>
            <a:r>
              <a:rPr lang="sr-Cyrl-RS" sz="1800" u="sng" dirty="0">
                <a:latin typeface="Times New Roman" panose="02020603050405020304" pitchFamily="18" charset="0"/>
                <a:cs typeface="Times New Roman" panose="02020603050405020304" pitchFamily="18" charset="0"/>
              </a:rPr>
              <a:t>Али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све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заинтересоване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стране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могу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поднесу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жалбу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одлуку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суда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којом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потврђује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продаја</a:t>
            </a:r>
          </a:p>
          <a:p>
            <a:pPr marL="114300" indent="0" algn="just">
              <a:buFontTx/>
              <a:buNone/>
              <a:defRPr/>
            </a:pPr>
            <a:endParaRPr lang="en-US" sz="1800" dirty="0">
              <a:latin typeface="Times New Roman" panose="02020603050405020304" pitchFamily="18" charset="0"/>
              <a:cs typeface="Times New Roman" panose="02020603050405020304" pitchFamily="18" charset="0"/>
            </a:endParaRPr>
          </a:p>
          <a:p>
            <a:pPr marL="857250" lvl="2" indent="-285750"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Укинута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је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обавеза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склопи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овери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купопродајни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уговор</a:t>
            </a:r>
            <a:endParaRPr lang="en-US" sz="1800" dirty="0">
              <a:latin typeface="Times New Roman" panose="02020603050405020304" pitchFamily="18" charset="0"/>
              <a:cs typeface="Times New Roman" panose="02020603050405020304" pitchFamily="18" charset="0"/>
            </a:endParaRPr>
          </a:p>
          <a:p>
            <a:pPr marL="857250" lvl="2" indent="-285750"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Правоснажна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одлука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суда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представља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правни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основ</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упис</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власништва</a:t>
            </a:r>
            <a:endParaRPr lang="en-US" sz="1800" dirty="0">
              <a:latin typeface="Times New Roman" panose="02020603050405020304" pitchFamily="18" charset="0"/>
              <a:cs typeface="Times New Roman" panose="02020603050405020304" pitchFamily="18" charset="0"/>
            </a:endParaRPr>
          </a:p>
          <a:p>
            <a:pPr>
              <a:defRPr/>
            </a:pPr>
            <a:endParaRPr lang="en-US" sz="1600" dirty="0"/>
          </a:p>
          <a:p>
            <a:pPr>
              <a:defRPr/>
            </a:pPr>
            <a:endParaRPr lang="sr-Cyrl-RS" sz="1600" dirty="0"/>
          </a:p>
          <a:p>
            <a:pPr>
              <a:defRPr/>
            </a:pPr>
            <a:endParaRPr lang="en-US" sz="1600" dirty="0"/>
          </a:p>
        </p:txBody>
      </p:sp>
    </p:spTree>
    <p:extLst>
      <p:ext uri="{BB962C8B-B14F-4D97-AF65-F5344CB8AC3E}">
        <p14:creationId xmlns:p14="http://schemas.microsoft.com/office/powerpoint/2010/main" val="308695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1512168"/>
          </a:xfrm>
        </p:spPr>
        <p:txBody>
          <a:bodyPr/>
          <a:lstStyle/>
          <a:p>
            <a:pPr marL="0" indent="0">
              <a:buNone/>
            </a:pPr>
            <a:r>
              <a:rPr lang="ru-RU" sz="2800" dirty="0">
                <a:latin typeface="Times New Roman" panose="02020603050405020304" pitchFamily="18" charset="0"/>
                <a:cs typeface="Times New Roman" panose="02020603050405020304" pitchFamily="18" charset="0"/>
              </a:rPr>
              <a:t>ОБАВЕЗА НУЂЕЊА НА ПРОДАЈУ ИМОВИНЕ КОЈА ЈЕ ПРЕДМЕТ РАЗЛУЧНОГ, ОДНОСНО ЗАЛОЖНОГ ПРАВА   </a:t>
            </a:r>
            <a:endParaRPr lang="en-US" sz="2800" dirty="0">
              <a:latin typeface="Times New Roman" panose="02020603050405020304" pitchFamily="18" charset="0"/>
              <a:cs typeface="Times New Roman" panose="02020603050405020304" pitchFamily="18" charset="0"/>
            </a:endParaRPr>
          </a:p>
        </p:txBody>
      </p:sp>
      <p:sp>
        <p:nvSpPr>
          <p:cNvPr id="3" name="Rectangle 8"/>
          <p:cNvSpPr txBox="1">
            <a:spLocks noChangeArrowheads="1"/>
          </p:cNvSpPr>
          <p:nvPr/>
        </p:nvSpPr>
        <p:spPr>
          <a:xfrm>
            <a:off x="539552" y="3284984"/>
            <a:ext cx="8229600" cy="3456384"/>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en-US" sz="1800" b="1" dirty="0">
                <a:latin typeface="Times New Roman" panose="02020603050405020304" pitchFamily="18" charset="0"/>
                <a:cs typeface="Times New Roman" panose="02020603050405020304" pitchFamily="18" charset="0"/>
              </a:rPr>
              <a:t>(</a:t>
            </a:r>
            <a:r>
              <a:rPr lang="sr-Cyrl-RS" sz="1800" b="1" dirty="0">
                <a:latin typeface="Times New Roman" panose="02020603050405020304" pitchFamily="18" charset="0"/>
                <a:cs typeface="Times New Roman" panose="02020603050405020304" pitchFamily="18" charset="0"/>
              </a:rPr>
              <a:t>Члан</a:t>
            </a:r>
            <a:r>
              <a:rPr lang="sr-Latn-RS" sz="18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133</a:t>
            </a:r>
            <a:r>
              <a:rPr lang="sr-Cyrl-RS" sz="1800" b="1" dirty="0">
                <a:latin typeface="Times New Roman" panose="02020603050405020304" pitchFamily="18" charset="0"/>
                <a:cs typeface="Times New Roman" panose="02020603050405020304" pitchFamily="18" charset="0"/>
              </a:rPr>
              <a:t>а</a:t>
            </a:r>
            <a:r>
              <a:rPr lang="en-US" sz="1800" b="1" dirty="0">
                <a:latin typeface="Times New Roman" panose="02020603050405020304" pitchFamily="18" charset="0"/>
                <a:cs typeface="Times New Roman" panose="02020603050405020304" pitchFamily="18" charset="0"/>
              </a:rPr>
              <a:t>)</a:t>
            </a:r>
          </a:p>
          <a:p>
            <a:pPr marL="400050" indent="-400050"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Важна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одредба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заштиту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интереса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разлучних</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односно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заложних</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поверилаца</a:t>
            </a:r>
            <a:endParaRPr lang="en-US" sz="1800" dirty="0">
              <a:latin typeface="Times New Roman" panose="02020603050405020304" pitchFamily="18" charset="0"/>
              <a:cs typeface="Times New Roman" panose="02020603050405020304" pitchFamily="18" charset="0"/>
            </a:endParaRPr>
          </a:p>
          <a:p>
            <a:pPr marL="857250" lvl="2" indent="-400050"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пракси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била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присутна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знатна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кашњења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обезбеђивању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намирења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услед</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тога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што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стечајни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управници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често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неоправдано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пролонгирали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сваки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покушај</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продаје</a:t>
            </a:r>
            <a:endParaRPr lang="en-US" sz="1800" dirty="0">
              <a:latin typeface="Times New Roman" panose="02020603050405020304" pitchFamily="18" charset="0"/>
              <a:cs typeface="Times New Roman" panose="02020603050405020304" pitchFamily="18" charset="0"/>
            </a:endParaRPr>
          </a:p>
          <a:p>
            <a:pPr marL="857250" lvl="2" indent="-400050"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случају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давања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имовине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закуп</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трећем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лицу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стечајни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управник</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има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очигледан</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сукоб</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интереса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разлучним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односно</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заложним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повериоцем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погледу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времена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радњи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циљу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продаје</a:t>
            </a:r>
            <a:endParaRPr lang="en-US" sz="1800" dirty="0">
              <a:latin typeface="Times New Roman" panose="02020603050405020304" pitchFamily="18" charset="0"/>
              <a:cs typeface="Times New Roman" panose="02020603050405020304" pitchFamily="18" charset="0"/>
            </a:endParaRPr>
          </a:p>
          <a:p>
            <a:pPr>
              <a:defRPr/>
            </a:pPr>
            <a:endParaRPr lang="ru-RU" altLang="ru-RU" sz="1600" dirty="0"/>
          </a:p>
        </p:txBody>
      </p:sp>
    </p:spTree>
    <p:extLst>
      <p:ext uri="{BB962C8B-B14F-4D97-AF65-F5344CB8AC3E}">
        <p14:creationId xmlns:p14="http://schemas.microsoft.com/office/powerpoint/2010/main" val="1469780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1366" y="1441885"/>
            <a:ext cx="8229600" cy="1483060"/>
          </a:xfrm>
        </p:spPr>
        <p:txBody>
          <a:bodyPr/>
          <a:lstStyle/>
          <a:p>
            <a:pPr marL="0" indent="0">
              <a:buNone/>
            </a:pPr>
            <a:r>
              <a:rPr lang="ru-RU" sz="2800" dirty="0">
                <a:latin typeface="Times New Roman" panose="02020603050405020304" pitchFamily="18" charset="0"/>
                <a:cs typeface="Times New Roman" panose="02020603050405020304" pitchFamily="18" charset="0"/>
              </a:rPr>
              <a:t>ОБАВЕЗА НУЂЕЊА НА ПРОДАЈУ ИМОВИНЕ КОЈА ЈЕ ПРЕДМЕТ РАЗЛУЧНОГ, ОДНОСНО ЗАЛОЖНОГ ПРАВА   </a:t>
            </a:r>
            <a:endParaRPr lang="en-US" sz="28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3" name="Rectangle 8"/>
          <p:cNvSpPr txBox="1">
            <a:spLocks noChangeArrowheads="1"/>
          </p:cNvSpPr>
          <p:nvPr/>
        </p:nvSpPr>
        <p:spPr>
          <a:xfrm>
            <a:off x="451366" y="2924945"/>
            <a:ext cx="8229600" cy="3456383"/>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defRPr/>
            </a:pPr>
            <a:r>
              <a:rPr lang="en-US" sz="1800" dirty="0">
                <a:latin typeface="Times New Roman" panose="02020603050405020304" pitchFamily="18" charset="0"/>
                <a:cs typeface="Times New Roman" panose="02020603050405020304" pitchFamily="18" charset="0"/>
              </a:rPr>
              <a:t>(</a:t>
            </a:r>
            <a:r>
              <a:rPr lang="sr-Cyrl-RS" sz="1800" dirty="0">
                <a:latin typeface="Times New Roman" panose="02020603050405020304" pitchFamily="18" charset="0"/>
                <a:cs typeface="Times New Roman" panose="02020603050405020304" pitchFamily="18" charset="0"/>
              </a:rPr>
              <a:t>Члан</a:t>
            </a:r>
            <a:r>
              <a:rPr lang="sr-Latn-R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133</a:t>
            </a:r>
            <a:r>
              <a:rPr lang="sr-Cyrl-RS" sz="1800" dirty="0">
                <a:latin typeface="Times New Roman" panose="02020603050405020304" pitchFamily="18" charset="0"/>
                <a:cs typeface="Times New Roman" panose="02020603050405020304" pitchFamily="18" charset="0"/>
              </a:rPr>
              <a:t>а</a:t>
            </a:r>
            <a:r>
              <a:rPr lang="en-US" sz="1800" dirty="0">
                <a:latin typeface="Times New Roman" panose="02020603050405020304" pitchFamily="18" charset="0"/>
                <a:cs typeface="Times New Roman" panose="02020603050405020304" pitchFamily="18" charset="0"/>
              </a:rPr>
              <a:t>)</a:t>
            </a:r>
          </a:p>
          <a:p>
            <a:pPr marL="400050" indent="-400050"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Шестомесечни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рок</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стечајног</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управника</a:t>
            </a:r>
            <a:endParaRPr lang="en-US" sz="1800" dirty="0">
              <a:latin typeface="Times New Roman" panose="02020603050405020304" pitchFamily="18" charset="0"/>
              <a:cs typeface="Times New Roman" panose="02020603050405020304" pitchFamily="18" charset="0"/>
            </a:endParaRPr>
          </a:p>
          <a:p>
            <a:pPr marL="857250" lvl="2" indent="-400050"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На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образложени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предлог</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судија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може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продужи</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рок</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једном</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још</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највише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шест</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месеци</a:t>
            </a:r>
            <a:endParaRPr lang="en-US" sz="1800" dirty="0">
              <a:latin typeface="Times New Roman" panose="02020603050405020304" pitchFamily="18" charset="0"/>
              <a:cs typeface="Times New Roman" panose="02020603050405020304" pitchFamily="18" charset="0"/>
            </a:endParaRPr>
          </a:p>
          <a:p>
            <a:pPr marL="857250" lvl="2" indent="-400050" algn="just">
              <a:buFont typeface="Wingdings" panose="05000000000000000000" pitchFamily="2" charset="2"/>
              <a:buChar char="Ø"/>
              <a:defRPr/>
            </a:pPr>
            <a:r>
              <a:rPr lang="sr-Cyrl-RS" sz="1800" dirty="0">
                <a:latin typeface="Times New Roman" panose="02020603050405020304" pitchFamily="18" charset="0"/>
                <a:cs typeface="Times New Roman" panose="02020603050405020304" pitchFamily="18" charset="0"/>
              </a:rPr>
              <a:t>Нова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одредба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узима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обзир</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евентуалне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објективне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разлоге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се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покуша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продаја</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денационализација</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укидање</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забране</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извршења</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a:t>
            </a:r>
            <a:r>
              <a:rPr lang="en-U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намирења</a:t>
            </a:r>
            <a:r>
              <a:rPr lang="sr-Latn-RS" sz="1800" dirty="0">
                <a:latin typeface="Times New Roman" panose="02020603050405020304" pitchFamily="18" charset="0"/>
                <a:cs typeface="Times New Roman" panose="02020603050405020304" pitchFamily="18" charset="0"/>
              </a:rPr>
              <a:t> </a:t>
            </a:r>
            <a:r>
              <a:rPr lang="sr-Cyrl-RS" sz="1800" dirty="0">
                <a:latin typeface="Times New Roman" panose="02020603050405020304" pitchFamily="18" charset="0"/>
                <a:cs typeface="Times New Roman" panose="02020603050405020304" pitchFamily="18" charset="0"/>
              </a:rPr>
              <a:t>итд</a:t>
            </a:r>
            <a:r>
              <a:rPr lang="en-US" sz="1800" dirty="0">
                <a:latin typeface="Times New Roman" panose="02020603050405020304" pitchFamily="18" charset="0"/>
                <a:cs typeface="Times New Roman" panose="02020603050405020304" pitchFamily="18" charset="0"/>
              </a:rPr>
              <a:t>.)</a:t>
            </a:r>
          </a:p>
          <a:p>
            <a:pPr marL="400050" indent="-400050" algn="just">
              <a:buFont typeface="Wingdings" panose="05000000000000000000" pitchFamily="2" charset="2"/>
              <a:buChar char="Ø"/>
              <a:defRPr/>
            </a:pP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Уколико</a:t>
            </a:r>
            <a:r>
              <a:rPr lang="sr-Latn-R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се</a:t>
            </a:r>
            <a:r>
              <a:rPr lang="sr-Latn-R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имовина</a:t>
            </a:r>
            <a:r>
              <a:rPr lang="sr-Latn-R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не</a:t>
            </a:r>
            <a:r>
              <a:rPr lang="sr-Latn-R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понуди</a:t>
            </a:r>
            <a:r>
              <a:rPr lang="sr-Latn-R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на</a:t>
            </a:r>
            <a:r>
              <a:rPr lang="sr-Latn-R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продају</a:t>
            </a:r>
            <a:r>
              <a:rPr lang="sr-Latn-R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то</a:t>
            </a:r>
            <a:r>
              <a:rPr lang="sr-Latn-R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представља</a:t>
            </a:r>
            <a:r>
              <a:rPr lang="sr-Latn-R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основ</a:t>
            </a:r>
            <a:r>
              <a:rPr lang="sr-Latn-R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за</a:t>
            </a:r>
            <a:r>
              <a:rPr lang="sr-Latn-R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укидање</a:t>
            </a:r>
            <a:r>
              <a:rPr lang="sr-Latn-R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забране</a:t>
            </a:r>
            <a:r>
              <a:rPr lang="en-U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извршења</a:t>
            </a:r>
            <a:r>
              <a:rPr lang="en-U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и</a:t>
            </a:r>
            <a:r>
              <a:rPr lang="en-US" sz="1800" dirty="0">
                <a:solidFill>
                  <a:prstClr val="black">
                    <a:lumMod val="85000"/>
                    <a:lumOff val="15000"/>
                  </a:prstClr>
                </a:solidFill>
                <a:latin typeface="Times New Roman" panose="02020603050405020304" pitchFamily="18" charset="0"/>
                <a:cs typeface="Times New Roman" panose="02020603050405020304" pitchFamily="18" charset="0"/>
              </a:rPr>
              <a:t> </a:t>
            </a:r>
            <a:r>
              <a:rPr lang="sr-Cyrl-RS" sz="1800" dirty="0">
                <a:solidFill>
                  <a:prstClr val="black">
                    <a:lumMod val="85000"/>
                    <a:lumOff val="15000"/>
                  </a:prstClr>
                </a:solidFill>
                <a:latin typeface="Times New Roman" panose="02020603050405020304" pitchFamily="18" charset="0"/>
                <a:cs typeface="Times New Roman" panose="02020603050405020304" pitchFamily="18" charset="0"/>
              </a:rPr>
              <a:t>намирења</a:t>
            </a:r>
            <a:endParaRPr lang="en-US" sz="1800" dirty="0">
              <a:solidFill>
                <a:prstClr val="black">
                  <a:lumMod val="85000"/>
                  <a:lumOff val="15000"/>
                </a:prstClr>
              </a:solidFill>
              <a:latin typeface="Times New Roman" panose="02020603050405020304" pitchFamily="18" charset="0"/>
              <a:cs typeface="Times New Roman" panose="02020603050405020304" pitchFamily="18" charset="0"/>
            </a:endParaRPr>
          </a:p>
          <a:p>
            <a:pPr>
              <a:defRPr/>
            </a:pPr>
            <a:endParaRPr lang="ru-RU" altLang="ru-RU" sz="1600" dirty="0"/>
          </a:p>
        </p:txBody>
      </p:sp>
    </p:spTree>
    <p:extLst>
      <p:ext uri="{BB962C8B-B14F-4D97-AF65-F5344CB8AC3E}">
        <p14:creationId xmlns:p14="http://schemas.microsoft.com/office/powerpoint/2010/main" val="30355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81127"/>
          </a:xfrm>
        </p:spPr>
        <p:txBody>
          <a:bodyPr/>
          <a:lstStyle/>
          <a:p>
            <a:pPr marL="0" indent="0">
              <a:buNone/>
            </a:pPr>
            <a:r>
              <a:rPr lang="ru-RU" sz="2800" dirty="0">
                <a:latin typeface="Times New Roman" panose="02020603050405020304" pitchFamily="18" charset="0"/>
                <a:cs typeface="Times New Roman" panose="02020603050405020304" pitchFamily="18" charset="0"/>
              </a:rPr>
              <a:t>ПРОДАЈА СТЕЧАЈНОГ ДУЖНИКА КАО ПРАВНОГ ЛИЦА</a:t>
            </a:r>
          </a:p>
          <a:p>
            <a:pPr marL="0" indent="0">
              <a:buNone/>
            </a:pPr>
            <a:endParaRPr lang="ru-RU"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 Извештај о процени целисходности</a:t>
            </a:r>
          </a:p>
          <a:p>
            <a:pPr marL="0" indent="0">
              <a:buNone/>
            </a:pPr>
            <a:endParaRPr lang="ru-RU"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 Обавештење разлучном и заложном повериоцу</a:t>
            </a:r>
          </a:p>
          <a:p>
            <a:pPr marL="0" indent="0">
              <a:buNone/>
            </a:pPr>
            <a:endParaRPr lang="ru-RU"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 Предлог о повољнијем начину уновчења (подносе разлучни и   заложни повериоци)</a:t>
            </a:r>
          </a:p>
          <a:p>
            <a:pPr marL="0" indent="0">
              <a:buNone/>
            </a:pPr>
            <a:endParaRPr lang="ru-RU"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 Сагласност Одбора поверилаца</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114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su septembar2015 [Autosaved].potx" id="{B6545AD1-23D3-4CF9-8F23-AA68CCDA3D8C}" vid="{035FCCA6-F6E5-42DD-AEAA-74FC3105D0E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su septembar2015 [Autosaved].potx" id="{B6545AD1-23D3-4CF9-8F23-AA68CCDA3D8C}" vid="{4790AC05-C553-4FBC-B3CB-2FAEEE995CB4}"/>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su septembar2015 [Autosaved].potx" id="{B6545AD1-23D3-4CF9-8F23-AA68CCDA3D8C}" vid="{7F1158AD-7947-479B-9608-D93E4D35D87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su septembar2015 [Autosaved].potx" id="{B6545AD1-23D3-4CF9-8F23-AA68CCDA3D8C}" vid="{1F936631-154B-4790-B39B-FC686499E99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alsu septembar2015</Template>
  <TotalTime>2128</TotalTime>
  <Words>2399</Words>
  <Application>Microsoft Office PowerPoint</Application>
  <PresentationFormat>On-screen Show (4:3)</PresentationFormat>
  <Paragraphs>201</Paragraphs>
  <Slides>31</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31</vt:i4>
      </vt:variant>
    </vt:vector>
  </HeadingPairs>
  <TitlesOfParts>
    <vt:vector size="40" baseType="lpstr">
      <vt:lpstr>Arial</vt:lpstr>
      <vt:lpstr>Calibri</vt:lpstr>
      <vt:lpstr>Calibri Light</vt:lpstr>
      <vt:lpstr>Times New Roman</vt:lpstr>
      <vt:lpstr>Wingdings</vt:lpstr>
      <vt:lpstr>Office Theme</vt:lpstr>
      <vt:lpstr>Custom Design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Danijela DV. Vazura</dc:creator>
  <cp:lastModifiedBy>Janko JJ. Joksimovic</cp:lastModifiedBy>
  <cp:revision>130</cp:revision>
  <cp:lastPrinted>2017-11-03T10:02:26Z</cp:lastPrinted>
  <dcterms:created xsi:type="dcterms:W3CDTF">2015-09-21T07:03:01Z</dcterms:created>
  <dcterms:modified xsi:type="dcterms:W3CDTF">2020-02-25T09:07:20Z</dcterms:modified>
</cp:coreProperties>
</file>